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9"/>
  </p:notesMasterIdLst>
  <p:sldIdLst>
    <p:sldId id="256" r:id="rId2"/>
    <p:sldId id="342" r:id="rId3"/>
    <p:sldId id="343" r:id="rId4"/>
    <p:sldId id="333" r:id="rId5"/>
    <p:sldId id="345" r:id="rId6"/>
    <p:sldId id="346" r:id="rId7"/>
    <p:sldId id="347" r:id="rId8"/>
    <p:sldId id="317" r:id="rId9"/>
    <p:sldId id="348" r:id="rId10"/>
    <p:sldId id="349" r:id="rId11"/>
    <p:sldId id="350" r:id="rId12"/>
    <p:sldId id="351" r:id="rId13"/>
    <p:sldId id="352" r:id="rId14"/>
    <p:sldId id="318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19" r:id="rId23"/>
    <p:sldId id="360" r:id="rId24"/>
    <p:sldId id="361" r:id="rId25"/>
    <p:sldId id="364" r:id="rId26"/>
    <p:sldId id="365" r:id="rId27"/>
    <p:sldId id="366" r:id="rId28"/>
    <p:sldId id="367" r:id="rId29"/>
    <p:sldId id="368" r:id="rId30"/>
    <p:sldId id="362" r:id="rId31"/>
    <p:sldId id="363" r:id="rId32"/>
    <p:sldId id="320" r:id="rId33"/>
    <p:sldId id="369" r:id="rId34"/>
    <p:sldId id="370" r:id="rId35"/>
    <p:sldId id="371" r:id="rId36"/>
    <p:sldId id="372" r:id="rId37"/>
    <p:sldId id="374" r:id="rId38"/>
    <p:sldId id="375" r:id="rId39"/>
    <p:sldId id="373" r:id="rId40"/>
    <p:sldId id="321" r:id="rId41"/>
    <p:sldId id="377" r:id="rId42"/>
    <p:sldId id="378" r:id="rId43"/>
    <p:sldId id="314" r:id="rId44"/>
    <p:sldId id="379" r:id="rId45"/>
    <p:sldId id="380" r:id="rId46"/>
    <p:sldId id="381" r:id="rId47"/>
    <p:sldId id="382" r:id="rId48"/>
    <p:sldId id="383" r:id="rId49"/>
    <p:sldId id="384" r:id="rId50"/>
    <p:sldId id="322" r:id="rId51"/>
    <p:sldId id="385" r:id="rId52"/>
    <p:sldId id="386" r:id="rId53"/>
    <p:sldId id="387" r:id="rId54"/>
    <p:sldId id="324" r:id="rId55"/>
    <p:sldId id="388" r:id="rId56"/>
    <p:sldId id="389" r:id="rId57"/>
    <p:sldId id="390" r:id="rId58"/>
    <p:sldId id="323" r:id="rId59"/>
    <p:sldId id="391" r:id="rId60"/>
    <p:sldId id="392" r:id="rId61"/>
    <p:sldId id="393" r:id="rId62"/>
    <p:sldId id="395" r:id="rId63"/>
    <p:sldId id="396" r:id="rId64"/>
    <p:sldId id="325" r:id="rId65"/>
    <p:sldId id="397" r:id="rId66"/>
    <p:sldId id="398" r:id="rId67"/>
    <p:sldId id="399" r:id="rId68"/>
    <p:sldId id="400" r:id="rId69"/>
    <p:sldId id="401" r:id="rId70"/>
    <p:sldId id="403" r:id="rId71"/>
    <p:sldId id="404" r:id="rId72"/>
    <p:sldId id="402" r:id="rId73"/>
    <p:sldId id="326" r:id="rId74"/>
    <p:sldId id="405" r:id="rId75"/>
    <p:sldId id="406" r:id="rId76"/>
    <p:sldId id="407" r:id="rId77"/>
    <p:sldId id="408" r:id="rId78"/>
    <p:sldId id="409" r:id="rId79"/>
    <p:sldId id="327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328" r:id="rId88"/>
    <p:sldId id="417" r:id="rId89"/>
    <p:sldId id="418" r:id="rId90"/>
    <p:sldId id="419" r:id="rId91"/>
    <p:sldId id="420" r:id="rId92"/>
    <p:sldId id="421" r:id="rId93"/>
    <p:sldId id="422" r:id="rId94"/>
    <p:sldId id="423" r:id="rId95"/>
    <p:sldId id="329" r:id="rId96"/>
    <p:sldId id="424" r:id="rId97"/>
    <p:sldId id="425" r:id="rId98"/>
    <p:sldId id="426" r:id="rId99"/>
    <p:sldId id="427" r:id="rId100"/>
    <p:sldId id="428" r:id="rId101"/>
    <p:sldId id="429" r:id="rId102"/>
    <p:sldId id="430" r:id="rId103"/>
    <p:sldId id="431" r:id="rId104"/>
    <p:sldId id="331" r:id="rId105"/>
    <p:sldId id="438" r:id="rId106"/>
    <p:sldId id="439" r:id="rId107"/>
    <p:sldId id="440" r:id="rId108"/>
    <p:sldId id="441" r:id="rId109"/>
    <p:sldId id="442" r:id="rId110"/>
    <p:sldId id="443" r:id="rId111"/>
    <p:sldId id="444" r:id="rId112"/>
    <p:sldId id="344" r:id="rId113"/>
    <p:sldId id="445" r:id="rId114"/>
    <p:sldId id="446" r:id="rId115"/>
    <p:sldId id="447" r:id="rId116"/>
    <p:sldId id="448" r:id="rId117"/>
    <p:sldId id="449" r:id="rId118"/>
    <p:sldId id="450" r:id="rId119"/>
    <p:sldId id="334" r:id="rId120"/>
    <p:sldId id="451" r:id="rId121"/>
    <p:sldId id="452" r:id="rId122"/>
    <p:sldId id="453" r:id="rId123"/>
    <p:sldId id="454" r:id="rId124"/>
    <p:sldId id="455" r:id="rId125"/>
    <p:sldId id="456" r:id="rId126"/>
    <p:sldId id="457" r:id="rId127"/>
    <p:sldId id="463" r:id="rId128"/>
    <p:sldId id="462" r:id="rId129"/>
    <p:sldId id="469" r:id="rId130"/>
    <p:sldId id="470" r:id="rId131"/>
    <p:sldId id="471" r:id="rId132"/>
    <p:sldId id="472" r:id="rId133"/>
    <p:sldId id="473" r:id="rId134"/>
    <p:sldId id="474" r:id="rId135"/>
    <p:sldId id="475" r:id="rId136"/>
    <p:sldId id="488" r:id="rId137"/>
    <p:sldId id="484" r:id="rId138"/>
    <p:sldId id="485" r:id="rId139"/>
    <p:sldId id="486" r:id="rId140"/>
    <p:sldId id="487" r:id="rId141"/>
    <p:sldId id="480" r:id="rId142"/>
    <p:sldId id="489" r:id="rId143"/>
    <p:sldId id="490" r:id="rId144"/>
    <p:sldId id="491" r:id="rId145"/>
    <p:sldId id="492" r:id="rId146"/>
    <p:sldId id="493" r:id="rId147"/>
    <p:sldId id="494" r:id="rId148"/>
    <p:sldId id="330" r:id="rId149"/>
    <p:sldId id="495" r:id="rId150"/>
    <p:sldId id="496" r:id="rId151"/>
    <p:sldId id="497" r:id="rId152"/>
    <p:sldId id="498" r:id="rId153"/>
    <p:sldId id="499" r:id="rId154"/>
    <p:sldId id="310" r:id="rId155"/>
    <p:sldId id="500" r:id="rId156"/>
    <p:sldId id="501" r:id="rId157"/>
    <p:sldId id="502" r:id="rId158"/>
    <p:sldId id="307" r:id="rId159"/>
    <p:sldId id="503" r:id="rId160"/>
    <p:sldId id="505" r:id="rId161"/>
    <p:sldId id="506" r:id="rId162"/>
    <p:sldId id="507" r:id="rId163"/>
    <p:sldId id="504" r:id="rId164"/>
    <p:sldId id="508" r:id="rId165"/>
    <p:sldId id="509" r:id="rId166"/>
    <p:sldId id="338" r:id="rId167"/>
    <p:sldId id="301" r:id="rId168"/>
  </p:sldIdLst>
  <p:sldSz cx="9144000" cy="5143500" type="screen16x9"/>
  <p:notesSz cx="6858000" cy="9144000"/>
  <p:defaultTextStyle>
    <a:defPPr>
      <a:defRPr lang="en-US"/>
    </a:defPPr>
    <a:lvl1pPr marL="0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3502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7004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40506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54008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7510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81012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94514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08016" algn="l" defTabSz="3135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4"/>
    <a:srgbClr val="880000"/>
    <a:srgbClr val="440044"/>
    <a:srgbClr val="C6C500"/>
    <a:srgbClr val="860000"/>
    <a:srgbClr val="000098"/>
    <a:srgbClr val="8C0000"/>
    <a:srgbClr val="FF894D"/>
    <a:srgbClr val="8768AE"/>
    <a:srgbClr val="E8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00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printerSettings" Target="printerSettings/printerSettings1.bin"/><Relationship Id="rId171" Type="http://schemas.openxmlformats.org/officeDocument/2006/relationships/presProps" Target="presProps.xml"/><Relationship Id="rId172" Type="http://schemas.openxmlformats.org/officeDocument/2006/relationships/viewProps" Target="view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theme" Target="theme/theme1.xml"/><Relationship Id="rId17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73285-36CA-9941-ADF3-F740A4DA5A2C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C6215-7574-1945-AF09-DE56D349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0147" y="564852"/>
            <a:ext cx="5888053" cy="2167566"/>
          </a:xfrm>
        </p:spPr>
        <p:txBody>
          <a:bodyPr>
            <a:normAutofit/>
          </a:bodyPr>
          <a:lstStyle>
            <a:lvl1pPr>
              <a:defRPr sz="5400">
                <a:latin typeface="Haettenschweiler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166" y="2962184"/>
            <a:ext cx="4154035" cy="155610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rgbClr val="0000FF"/>
              </a:gs>
              <a:gs pos="62000">
                <a:srgbClr val="0000FF">
                  <a:alpha val="70000"/>
                </a:srgbClr>
              </a:gs>
              <a:gs pos="100000">
                <a:schemeClr val="accent4">
                  <a:lumMod val="60000"/>
                  <a:lumOff val="40000"/>
                  <a:alpha val="60000"/>
                </a:schemeClr>
              </a:gs>
            </a:gsLst>
            <a:lin ang="7680000" scaled="0"/>
          </a:gradFill>
          <a:ln w="38100"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alpha val="52000"/>
                  </a:srgbClr>
                </a:gs>
                <a:gs pos="100000">
                  <a:srgbClr val="FF6600">
                    <a:alpha val="31000"/>
                  </a:srgbClr>
                </a:gs>
              </a:gsLst>
              <a:lin ang="246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67" y="3401664"/>
            <a:ext cx="1565160" cy="1116629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61468" y="4396224"/>
            <a:ext cx="1411287" cy="506413"/>
          </a:xfrm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15100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7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9000">
                <a:schemeClr val="tx1">
                  <a:lumMod val="95000"/>
                  <a:lumOff val="5000"/>
                </a:schemeClr>
              </a:gs>
              <a:gs pos="62000">
                <a:schemeClr val="tx1">
                  <a:lumMod val="65000"/>
                  <a:lumOff val="35000"/>
                  <a:alpha val="70000"/>
                </a:schemeClr>
              </a:gs>
              <a:gs pos="100000">
                <a:schemeClr val="tx1">
                  <a:lumMod val="50000"/>
                  <a:lumOff val="50000"/>
                  <a:alpha val="60000"/>
                </a:schemeClr>
              </a:gs>
            </a:gsLst>
            <a:lin ang="18480000" scaled="0"/>
          </a:gradFill>
          <a:ln w="38100">
            <a:gradFill flip="none" rotWithShape="1">
              <a:gsLst>
                <a:gs pos="0">
                  <a:srgbClr val="FF6600"/>
                </a:gs>
                <a:gs pos="30000">
                  <a:srgbClr val="FFFF00">
                    <a:alpha val="93000"/>
                  </a:srgbClr>
                </a:gs>
                <a:gs pos="100000">
                  <a:srgbClr val="FFFF00">
                    <a:alpha val="32000"/>
                  </a:srgbClr>
                </a:gs>
              </a:gsLst>
              <a:lin ang="480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FFFF00">
                    <a:alpha val="80000"/>
                  </a:srgbClr>
                </a:gs>
                <a:gs pos="100000">
                  <a:srgbClr val="FF66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2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9000">
                <a:schemeClr val="tx1">
                  <a:lumMod val="95000"/>
                  <a:lumOff val="5000"/>
                </a:schemeClr>
              </a:gs>
              <a:gs pos="62000">
                <a:schemeClr val="tx1">
                  <a:lumMod val="65000"/>
                  <a:lumOff val="35000"/>
                  <a:alpha val="70000"/>
                </a:schemeClr>
              </a:gs>
              <a:gs pos="100000">
                <a:schemeClr val="tx1">
                  <a:lumMod val="50000"/>
                  <a:lumOff val="50000"/>
                  <a:alpha val="60000"/>
                </a:schemeClr>
              </a:gs>
            </a:gsLst>
            <a:lin ang="18480000" scaled="0"/>
          </a:gradFill>
          <a:ln w="38100">
            <a:gradFill flip="none" rotWithShape="1">
              <a:gsLst>
                <a:gs pos="0">
                  <a:srgbClr val="FF6600"/>
                </a:gs>
                <a:gs pos="30000">
                  <a:srgbClr val="FFFF00">
                    <a:alpha val="93000"/>
                  </a:srgbClr>
                </a:gs>
                <a:gs pos="100000">
                  <a:srgbClr val="FFFF00">
                    <a:alpha val="32000"/>
                  </a:srgbClr>
                </a:gs>
              </a:gsLst>
              <a:lin ang="480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FFFF00">
                    <a:alpha val="80000"/>
                  </a:srgbClr>
                </a:gs>
                <a:gs pos="100000">
                  <a:srgbClr val="FF66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61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5000">
                <a:srgbClr val="00D61E">
                  <a:alpha val="70000"/>
                </a:srgbClr>
              </a:gs>
              <a:gs pos="92000">
                <a:srgbClr val="904BC5">
                  <a:alpha val="70000"/>
                </a:srgbClr>
              </a:gs>
              <a:gs pos="100000">
                <a:schemeClr val="tx1">
                  <a:lumMod val="50000"/>
                  <a:lumOff val="50000"/>
                  <a:alpha val="60000"/>
                </a:schemeClr>
              </a:gs>
              <a:gs pos="56000">
                <a:srgbClr val="00D61E">
                  <a:alpha val="70000"/>
                </a:srgbClr>
              </a:gs>
              <a:gs pos="0">
                <a:srgbClr val="D0FF1F">
                  <a:alpha val="65000"/>
                </a:srgbClr>
              </a:gs>
            </a:gsLst>
            <a:lin ang="8220000" scaled="0"/>
          </a:gradFill>
          <a:ln w="38100">
            <a:gradFill flip="none" rotWithShape="1">
              <a:gsLst>
                <a:gs pos="0">
                  <a:srgbClr val="FF6600"/>
                </a:gs>
                <a:gs pos="73000">
                  <a:srgbClr val="FFFF00">
                    <a:alpha val="93000"/>
                  </a:srgbClr>
                </a:gs>
                <a:gs pos="83000">
                  <a:srgbClr val="FFFF00">
                    <a:alpha val="32000"/>
                  </a:srgbClr>
                </a:gs>
                <a:gs pos="26000">
                  <a:srgbClr val="FF6600">
                    <a:alpha val="80000"/>
                  </a:srgbClr>
                </a:gs>
                <a:gs pos="94000">
                  <a:schemeClr val="bg1">
                    <a:lumMod val="65000"/>
                    <a:alpha val="47000"/>
                  </a:schemeClr>
                </a:gs>
              </a:gsLst>
              <a:lin ang="846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FFFF00">
                    <a:alpha val="80000"/>
                  </a:srgbClr>
                </a:gs>
                <a:gs pos="100000">
                  <a:srgbClr val="FF66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7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FFFF00">
                    <a:alpha val="80000"/>
                  </a:srgbClr>
                </a:gs>
                <a:gs pos="100000">
                  <a:srgbClr val="FF66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5000">
                <a:srgbClr val="00D61E">
                  <a:alpha val="70000"/>
                </a:srgbClr>
              </a:gs>
              <a:gs pos="92000">
                <a:srgbClr val="904BC5">
                  <a:alpha val="70000"/>
                </a:srgbClr>
              </a:gs>
              <a:gs pos="100000">
                <a:schemeClr val="tx1">
                  <a:lumMod val="50000"/>
                  <a:lumOff val="50000"/>
                  <a:alpha val="60000"/>
                </a:schemeClr>
              </a:gs>
              <a:gs pos="56000">
                <a:srgbClr val="00D61E">
                  <a:alpha val="70000"/>
                </a:srgbClr>
              </a:gs>
              <a:gs pos="0">
                <a:srgbClr val="D0FF1F">
                  <a:alpha val="65000"/>
                </a:srgbClr>
              </a:gs>
            </a:gsLst>
            <a:lin ang="8220000" scaled="0"/>
          </a:gradFill>
          <a:ln w="38100">
            <a:gradFill flip="none" rotWithShape="1">
              <a:gsLst>
                <a:gs pos="0">
                  <a:srgbClr val="FF6600"/>
                </a:gs>
                <a:gs pos="73000">
                  <a:srgbClr val="FFFF00">
                    <a:alpha val="93000"/>
                  </a:srgbClr>
                </a:gs>
                <a:gs pos="83000">
                  <a:srgbClr val="FFFF00">
                    <a:alpha val="32000"/>
                  </a:srgbClr>
                </a:gs>
                <a:gs pos="26000">
                  <a:srgbClr val="FF6600">
                    <a:alpha val="80000"/>
                  </a:srgbClr>
                </a:gs>
                <a:gs pos="94000">
                  <a:schemeClr val="bg1">
                    <a:lumMod val="65000"/>
                    <a:alpha val="47000"/>
                  </a:schemeClr>
                </a:gs>
              </a:gsLst>
              <a:lin ang="846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9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70746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00FF">
                    <a:alpha val="43000"/>
                  </a:srgbClr>
                </a:gs>
                <a:gs pos="100000">
                  <a:srgbClr val="0000FF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80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0000">
                    <a:alpha val="44000"/>
                  </a:srgbClr>
                </a:gs>
                <a:gs pos="100000">
                  <a:srgbClr val="FF0000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3777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707460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00FF">
                    <a:alpha val="43000"/>
                  </a:srgbClr>
                </a:gs>
                <a:gs pos="100000">
                  <a:srgbClr val="0000FF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80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0000">
                    <a:alpha val="44000"/>
                  </a:srgbClr>
                </a:gs>
                <a:gs pos="100000">
                  <a:srgbClr val="FF0000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30549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70746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FF00">
                    <a:alpha val="43000"/>
                  </a:srgbClr>
                </a:gs>
                <a:gs pos="100000">
                  <a:srgbClr val="FFDA00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80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0027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707460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FF00">
                    <a:alpha val="43000"/>
                  </a:srgbClr>
                </a:gs>
                <a:gs pos="100000">
                  <a:srgbClr val="FFDA00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80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chemeClr val="tx1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7758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70746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D61E">
                    <a:alpha val="26000"/>
                  </a:srgbClr>
                </a:gs>
                <a:gs pos="100000">
                  <a:srgbClr val="5F903A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80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rgbClr val="9605C8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1227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707460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7AB748">
                    <a:alpha val="43000"/>
                  </a:srgbClr>
                </a:gs>
                <a:gs pos="100000">
                  <a:srgbClr val="5F903A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80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rgbClr val="9605C8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8024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0147" y="564852"/>
            <a:ext cx="5888053" cy="2167566"/>
          </a:xfrm>
        </p:spPr>
        <p:txBody>
          <a:bodyPr>
            <a:normAutofit/>
          </a:bodyPr>
          <a:lstStyle>
            <a:lvl1pPr>
              <a:defRPr sz="5400">
                <a:latin typeface="Haettenschweiler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166" y="2962184"/>
            <a:ext cx="4154035" cy="155610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rgbClr val="FF0000"/>
              </a:gs>
              <a:gs pos="62000">
                <a:srgbClr val="FF0000">
                  <a:alpha val="70000"/>
                </a:srgbClr>
              </a:gs>
              <a:gs pos="100000">
                <a:srgbClr val="0000FF">
                  <a:alpha val="60000"/>
                </a:srgbClr>
              </a:gs>
            </a:gsLst>
            <a:lin ang="7680000" scaled="0"/>
          </a:gradFill>
          <a:ln w="38100">
            <a:gradFill flip="none" rotWithShape="1">
              <a:gsLst>
                <a:gs pos="0">
                  <a:srgbClr val="0000FF"/>
                </a:gs>
                <a:gs pos="50000">
                  <a:srgbClr val="0000FF">
                    <a:alpha val="52000"/>
                  </a:srgbClr>
                </a:gs>
                <a:gs pos="100000">
                  <a:srgbClr val="FF6600">
                    <a:alpha val="18000"/>
                  </a:srgbClr>
                </a:gs>
              </a:gsLst>
              <a:lin ang="720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67" y="3401664"/>
            <a:ext cx="1565160" cy="1116629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684" y="4325411"/>
            <a:ext cx="1282700" cy="385763"/>
          </a:xfrm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15100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27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30" y="209204"/>
            <a:ext cx="470746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830" y="1215803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00FF">
                    <a:alpha val="43000"/>
                  </a:srgbClr>
                </a:gs>
                <a:gs pos="100000">
                  <a:srgbClr val="0000FF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773117" y="205978"/>
            <a:ext cx="0" cy="4798797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0000">
                    <a:alpha val="44000"/>
                  </a:srgbClr>
                </a:gs>
                <a:gs pos="100000">
                  <a:srgbClr val="FF0000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73247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792" y="205978"/>
            <a:ext cx="4707460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792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00FF">
                    <a:alpha val="43000"/>
                  </a:srgbClr>
                </a:gs>
                <a:gs pos="100000">
                  <a:srgbClr val="0000FF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cxnSp>
        <p:nvCxnSpPr>
          <p:cNvPr id="10" name="Straight Connector 9"/>
          <p:cNvCxnSpPr/>
          <p:nvPr userDrawn="1"/>
        </p:nvCxnSpPr>
        <p:spPr>
          <a:xfrm>
            <a:off x="8773117" y="205978"/>
            <a:ext cx="0" cy="4798797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0000">
                    <a:alpha val="44000"/>
                  </a:srgbClr>
                </a:gs>
                <a:gs pos="100000">
                  <a:srgbClr val="FF0000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589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30" y="209204"/>
            <a:ext cx="470746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830" y="1215803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FF00">
                    <a:alpha val="43000"/>
                  </a:srgbClr>
                </a:gs>
                <a:gs pos="100000">
                  <a:srgbClr val="FFDA00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762445" y="298793"/>
            <a:ext cx="0" cy="473799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chemeClr val="tx1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439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792" y="205978"/>
            <a:ext cx="4707460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792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FF00">
                    <a:alpha val="43000"/>
                  </a:srgbClr>
                </a:gs>
                <a:gs pos="100000">
                  <a:srgbClr val="FFDA00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762445" y="298793"/>
            <a:ext cx="0" cy="473799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chemeClr val="tx1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5315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30" y="209204"/>
            <a:ext cx="470746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830" y="1215803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A617">
                    <a:alpha val="13000"/>
                  </a:srgbClr>
                </a:gs>
                <a:gs pos="100000">
                  <a:srgbClr val="5F903A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80513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rgbClr val="9605C8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0087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792" y="205978"/>
            <a:ext cx="4707460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792" y="1200151"/>
            <a:ext cx="470746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4818595"/>
            <a:ext cx="9019272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A617">
                    <a:alpha val="13000"/>
                  </a:srgbClr>
                </a:gs>
                <a:gs pos="100000">
                  <a:srgbClr val="5F903A"/>
                </a:gs>
              </a:gsLst>
              <a:lin ang="1056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805137" y="205978"/>
            <a:ext cx="0" cy="4930375"/>
          </a:xfrm>
          <a:prstGeom prst="line">
            <a:avLst/>
          </a:prstGeom>
          <a:ln w="76200" cap="rnd">
            <a:gradFill flip="none" rotWithShape="1">
              <a:gsLst>
                <a:gs pos="0">
                  <a:schemeClr val="bg1">
                    <a:lumMod val="50000"/>
                    <a:alpha val="44000"/>
                  </a:schemeClr>
                </a:gs>
                <a:gs pos="100000">
                  <a:srgbClr val="9605C8"/>
                </a:gs>
              </a:gsLst>
              <a:lin ang="15360000" scaled="0"/>
              <a:tileRect/>
            </a:gradFill>
          </a:ln>
          <a:effectLst>
            <a:outerShdw blurRad="40000" dist="20000" dir="5400000" rotWithShape="0">
              <a:srgbClr val="0000FF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4204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46000">
                <a:srgbClr val="070027"/>
              </a:gs>
              <a:gs pos="100000">
                <a:srgbClr val="1B008C">
                  <a:alpha val="41000"/>
                </a:srgbClr>
              </a:gs>
            </a:gsLst>
            <a:lin ang="12540000" scaled="0"/>
          </a:gradFill>
          <a:ln>
            <a:noFill/>
          </a:ln>
          <a:effectLst>
            <a:outerShdw blurRad="40005" dist="22987" dir="1392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3347" y="1002209"/>
            <a:ext cx="5550653" cy="564986"/>
          </a:xfrm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Helvetica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rgbClr val="FF6600"/>
              </a:gs>
              <a:gs pos="62000">
                <a:srgbClr val="FF0000">
                  <a:alpha val="87000"/>
                </a:srgbClr>
              </a:gs>
              <a:gs pos="100000">
                <a:srgbClr val="FF0000"/>
              </a:gs>
            </a:gsLst>
            <a:lin ang="3000000" scaled="0"/>
          </a:gradFill>
          <a:ln w="38100"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alpha val="41000"/>
                  </a:srgbClr>
                </a:gs>
                <a:gs pos="100000">
                  <a:srgbClr val="FFFF00">
                    <a:alpha val="10000"/>
                  </a:srgbClr>
                </a:gs>
              </a:gsLst>
              <a:lin ang="0" scaled="1"/>
              <a:tileRect/>
            </a:gradFill>
          </a:ln>
          <a:effectLst>
            <a:outerShdw blurRad="63500" dir="12000000" kx="2700000" rotWithShape="0">
              <a:schemeClr val="bg2">
                <a:lumMod val="90000"/>
                <a:alpha val="15000"/>
              </a:scheme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95" y="3401664"/>
            <a:ext cx="1624645" cy="1227030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212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46000">
                <a:srgbClr val="070027"/>
              </a:gs>
              <a:gs pos="100000">
                <a:srgbClr val="1B008C">
                  <a:alpha val="41000"/>
                </a:srgbClr>
              </a:gs>
            </a:gsLst>
            <a:lin ang="12540000" scaled="0"/>
          </a:gradFill>
          <a:ln>
            <a:noFill/>
          </a:ln>
          <a:effectLst>
            <a:outerShdw blurRad="40005" dist="22987" dir="1392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3347" y="1002209"/>
            <a:ext cx="5550653" cy="564986"/>
          </a:xfrm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Helvetica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rgbClr val="FF6600"/>
              </a:gs>
              <a:gs pos="62000">
                <a:srgbClr val="FF0000">
                  <a:alpha val="87000"/>
                </a:srgbClr>
              </a:gs>
              <a:gs pos="100000">
                <a:srgbClr val="FF0000"/>
              </a:gs>
            </a:gsLst>
            <a:lin ang="3000000" scaled="0"/>
          </a:gradFill>
          <a:ln w="38100"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alpha val="41000"/>
                  </a:srgbClr>
                </a:gs>
                <a:gs pos="100000">
                  <a:srgbClr val="FFFF00">
                    <a:alpha val="10000"/>
                  </a:srgbClr>
                </a:gs>
              </a:gsLst>
              <a:lin ang="0" scaled="1"/>
              <a:tileRect/>
            </a:gradFill>
          </a:ln>
          <a:effectLst>
            <a:outerShdw blurRad="63500" dir="12000000" kx="2700000" rotWithShape="0">
              <a:schemeClr val="bg2">
                <a:lumMod val="90000"/>
                <a:alpha val="15000"/>
              </a:scheme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95" y="3401664"/>
            <a:ext cx="1624645" cy="1227030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4518025"/>
            <a:ext cx="1042988" cy="482600"/>
          </a:xfrm>
        </p:spPr>
        <p:txBody>
          <a:bodyPr>
            <a:scene3d>
              <a:camera prst="orthographicFront">
                <a:rot lat="0" lon="0" rev="600000"/>
              </a:camera>
              <a:lightRig rig="threePt" dir="t"/>
            </a:scene3d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150001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205119" y="2948365"/>
            <a:ext cx="4938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Produced by David Alan Grier and Djaghe LLC</a:t>
            </a:r>
          </a:p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A TODAG Production </a:t>
            </a:r>
          </a:p>
          <a:p>
            <a:pPr algn="r"/>
            <a:endParaRPr lang="en-US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r"/>
            <a:endParaRPr lang="en-US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Music Courtesy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Musicalley.com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33545" y="1801051"/>
            <a:ext cx="3506787" cy="530225"/>
          </a:xfrm>
          <a:ln>
            <a:solidFill>
              <a:srgbClr val="000058"/>
            </a:solidFill>
          </a:ln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Episode Name </a:t>
            </a:r>
          </a:p>
        </p:txBody>
      </p:sp>
    </p:spTree>
    <p:extLst>
      <p:ext uri="{BB962C8B-B14F-4D97-AF65-F5344CB8AC3E}">
        <p14:creationId xmlns:p14="http://schemas.microsoft.com/office/powerpoint/2010/main" val="236588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46000">
                <a:srgbClr val="070027"/>
              </a:gs>
              <a:gs pos="100000">
                <a:srgbClr val="1B008C">
                  <a:alpha val="41000"/>
                </a:srgbClr>
              </a:gs>
            </a:gsLst>
            <a:lin ang="12540000" scaled="0"/>
          </a:gradFill>
          <a:ln>
            <a:noFill/>
          </a:ln>
          <a:effectLst>
            <a:outerShdw blurRad="40005" dist="22987" dir="1392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3347" y="1002209"/>
            <a:ext cx="5550653" cy="564986"/>
          </a:xfrm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Helvetica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rgbClr val="FF6600"/>
              </a:gs>
              <a:gs pos="62000">
                <a:srgbClr val="FF0000">
                  <a:alpha val="87000"/>
                </a:srgbClr>
              </a:gs>
              <a:gs pos="100000">
                <a:srgbClr val="FF0000"/>
              </a:gs>
            </a:gsLst>
            <a:lin ang="3000000" scaled="0"/>
          </a:gradFill>
          <a:ln w="38100"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alpha val="41000"/>
                  </a:srgbClr>
                </a:gs>
                <a:gs pos="100000">
                  <a:srgbClr val="FFFF00">
                    <a:alpha val="10000"/>
                  </a:srgbClr>
                </a:gs>
              </a:gsLst>
              <a:lin ang="0" scaled="1"/>
              <a:tileRect/>
            </a:gradFill>
          </a:ln>
          <a:effectLst>
            <a:outerShdw blurRad="63500" dir="12000000" kx="2700000" rotWithShape="0">
              <a:schemeClr val="bg2">
                <a:lumMod val="90000"/>
                <a:alpha val="15000"/>
              </a:scheme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95" y="3401664"/>
            <a:ext cx="1624645" cy="1227030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4518025"/>
            <a:ext cx="1042988" cy="482600"/>
          </a:xfrm>
        </p:spPr>
        <p:txBody>
          <a:bodyPr>
            <a:scene3d>
              <a:camera prst="orthographicFront">
                <a:rot lat="0" lon="0" rev="600000"/>
              </a:camera>
              <a:lightRig rig="threePt" dir="t"/>
            </a:scene3d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150001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205119" y="2948365"/>
            <a:ext cx="493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Produced by David Alan Grier and Djaghe LLC</a:t>
            </a:r>
          </a:p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A TODAG Production </a:t>
            </a:r>
          </a:p>
          <a:p>
            <a:pPr algn="r"/>
            <a:endParaRPr lang="en-US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r"/>
            <a:endParaRPr lang="en-US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Music Courtesy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Musicalley.com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Based</a:t>
            </a: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on a column published in IEEE Computer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33545" y="1801051"/>
            <a:ext cx="3506787" cy="530225"/>
          </a:xfrm>
          <a:ln>
            <a:solidFill>
              <a:srgbClr val="00005F"/>
            </a:solidFill>
          </a:ln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Episode Name </a:t>
            </a:r>
          </a:p>
        </p:txBody>
      </p:sp>
    </p:spTree>
    <p:extLst>
      <p:ext uri="{BB962C8B-B14F-4D97-AF65-F5344CB8AC3E}">
        <p14:creationId xmlns:p14="http://schemas.microsoft.com/office/powerpoint/2010/main" val="543759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FF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B355-7FCC-4847-9AF2-C259A890CA1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5B9-EDC1-304D-B21C-51AD4A9BF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0147" y="564852"/>
            <a:ext cx="5888053" cy="2167566"/>
          </a:xfrm>
        </p:spPr>
        <p:txBody>
          <a:bodyPr>
            <a:normAutofit/>
          </a:bodyPr>
          <a:lstStyle>
            <a:lvl1pPr>
              <a:defRPr sz="5400">
                <a:latin typeface="Haettenschweiler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166" y="2962184"/>
            <a:ext cx="4154035" cy="155610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rgbClr val="00FF23"/>
              </a:gs>
              <a:gs pos="62000">
                <a:srgbClr val="00FF23">
                  <a:alpha val="70000"/>
                </a:srgbClr>
              </a:gs>
              <a:gs pos="100000">
                <a:srgbClr val="D0FF1F">
                  <a:alpha val="60000"/>
                </a:srgbClr>
              </a:gs>
              <a:gs pos="2000">
                <a:srgbClr val="D0FF1F"/>
              </a:gs>
              <a:gs pos="95000">
                <a:srgbClr val="0000FF">
                  <a:alpha val="60000"/>
                </a:srgbClr>
              </a:gs>
            </a:gsLst>
            <a:lin ang="7680000" scaled="0"/>
          </a:gradFill>
          <a:ln w="38100"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rgbClr val="BC0000">
                    <a:alpha val="52000"/>
                  </a:srgbClr>
                </a:gs>
                <a:gs pos="100000">
                  <a:srgbClr val="FF6600">
                    <a:alpha val="31000"/>
                  </a:srgbClr>
                </a:gs>
              </a:gsLst>
              <a:lin ang="756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67" y="3401664"/>
            <a:ext cx="1565160" cy="1116629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3021" y="4371519"/>
            <a:ext cx="1114546" cy="514350"/>
          </a:xfrm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15100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9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FF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6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B355-7FCC-4847-9AF2-C259A890CA1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5B9-EDC1-304D-B21C-51AD4A9BF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45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B355-7FCC-4847-9AF2-C259A890CA1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5B9-EDC1-304D-B21C-51AD4A9BF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5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B355-7FCC-4847-9AF2-C259A890CA1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5B9-EDC1-304D-B21C-51AD4A9BF1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pic>
        <p:nvPicPr>
          <p:cNvPr id="6" name="Picture 5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526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137842" cy="5143500"/>
          </a:xfrm>
          <a:prstGeom prst="rect">
            <a:avLst/>
          </a:prstGeom>
          <a:gradFill flip="none" rotWithShape="1">
            <a:gsLst>
              <a:gs pos="100000">
                <a:srgbClr val="03B624"/>
              </a:gs>
              <a:gs pos="97000">
                <a:srgbClr val="FFFF00"/>
              </a:gs>
              <a:gs pos="26000">
                <a:srgbClr val="CD0000"/>
              </a:gs>
              <a:gs pos="49000">
                <a:srgbClr val="FF0000"/>
              </a:gs>
              <a:gs pos="15000">
                <a:srgbClr val="FF0000"/>
              </a:gs>
              <a:gs pos="3000">
                <a:srgbClr val="FFFF00"/>
              </a:gs>
            </a:gsLst>
            <a:lin ang="1548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008" tIns="44504" rIns="89008" bIns="44504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9006160" y="3177547"/>
            <a:ext cx="137841" cy="1965953"/>
          </a:xfrm>
          <a:prstGeom prst="rect">
            <a:avLst/>
          </a:prstGeom>
          <a:gradFill flip="none" rotWithShape="1">
            <a:gsLst>
              <a:gs pos="3000">
                <a:srgbClr val="FFFF00"/>
              </a:gs>
              <a:gs pos="0">
                <a:srgbClr val="03B624"/>
              </a:gs>
              <a:gs pos="42000">
                <a:srgbClr val="FFFF00"/>
              </a:gs>
              <a:gs pos="91000">
                <a:srgbClr val="CD0000"/>
              </a:gs>
              <a:gs pos="73000">
                <a:srgbClr val="FF0000"/>
              </a:gs>
            </a:gsLst>
            <a:lin ang="1548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008" tIns="44504" rIns="89008" bIns="44504"/>
          <a:lstStyle/>
          <a:p>
            <a:pPr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3749" y="205980"/>
            <a:ext cx="8122843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501" y="1200151"/>
            <a:ext cx="80743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70E8-DDD6-614D-A4E7-E8FFA2C5D871}" type="datetime1">
              <a:rPr lang="en-US"/>
              <a:pPr>
                <a:defRPr/>
              </a:pPr>
              <a:t>10/7/15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8328-8914-324E-93C6-94598B2A5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0147" y="564852"/>
            <a:ext cx="5888053" cy="2167566"/>
          </a:xfrm>
        </p:spPr>
        <p:txBody>
          <a:bodyPr>
            <a:normAutofit/>
          </a:bodyPr>
          <a:lstStyle>
            <a:lvl1pPr>
              <a:defRPr sz="5400">
                <a:latin typeface="Haettenschweiler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166" y="2962184"/>
            <a:ext cx="4154035" cy="155610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chemeClr val="tx1">
                  <a:alpha val="72000"/>
                </a:schemeClr>
              </a:gs>
              <a:gs pos="64000">
                <a:schemeClr val="tx1">
                  <a:lumMod val="75000"/>
                  <a:lumOff val="25000"/>
                  <a:alpha val="70000"/>
                </a:schemeClr>
              </a:gs>
              <a:gs pos="86000">
                <a:srgbClr val="0000FF">
                  <a:alpha val="78000"/>
                </a:srgbClr>
              </a:gs>
            </a:gsLst>
            <a:lin ang="7680000" scaled="0"/>
          </a:gradFill>
          <a:ln w="38100"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alpha val="74000"/>
                  </a:srgbClr>
                </a:gs>
                <a:gs pos="100000">
                  <a:srgbClr val="FF6600">
                    <a:alpha val="59000"/>
                  </a:srgbClr>
                </a:gs>
              </a:gsLst>
              <a:lin ang="246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67" y="3401664"/>
            <a:ext cx="1565160" cy="1116629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3201" y="4373898"/>
            <a:ext cx="1295814" cy="606690"/>
          </a:xfrm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15100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0147" y="564852"/>
            <a:ext cx="5888053" cy="2167566"/>
          </a:xfrm>
        </p:spPr>
        <p:txBody>
          <a:bodyPr>
            <a:normAutofit/>
          </a:bodyPr>
          <a:lstStyle>
            <a:lvl1pPr>
              <a:defRPr sz="5400">
                <a:latin typeface="Haettenschweiler"/>
                <a:cs typeface="Haettenschweiler"/>
              </a:defRPr>
            </a:lvl1pPr>
          </a:lstStyle>
          <a:p>
            <a:r>
              <a:rPr lang="en-US" dirty="0" smtClean="0"/>
              <a:t>Future Perfect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4166" y="2962184"/>
            <a:ext cx="4154035" cy="155610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  <a:lvl2pPr marL="313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87548"/>
            <a:ext cx="2208335" cy="4341146"/>
          </a:xfrm>
          <a:prstGeom prst="rect">
            <a:avLst/>
          </a:prstGeom>
          <a:gradFill>
            <a:gsLst>
              <a:gs pos="19000">
                <a:schemeClr val="tx1">
                  <a:alpha val="72000"/>
                </a:schemeClr>
              </a:gs>
              <a:gs pos="64000">
                <a:schemeClr val="tx1">
                  <a:lumMod val="75000"/>
                  <a:lumOff val="25000"/>
                  <a:alpha val="70000"/>
                </a:schemeClr>
              </a:gs>
              <a:gs pos="100000">
                <a:srgbClr val="0000FF">
                  <a:alpha val="78000"/>
                </a:srgbClr>
              </a:gs>
              <a:gs pos="86000">
                <a:srgbClr val="FF6600">
                  <a:alpha val="78000"/>
                </a:srgbClr>
              </a:gs>
            </a:gsLst>
            <a:lin ang="7680000" scaled="0"/>
          </a:gradFill>
          <a:ln w="38100"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alpha val="74000"/>
                  </a:srgbClr>
                </a:gs>
                <a:gs pos="100000">
                  <a:srgbClr val="FF6600">
                    <a:alpha val="59000"/>
                  </a:srgbClr>
                </a:gs>
              </a:gsLst>
              <a:lin ang="2460000" scaled="0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67" y="3401664"/>
            <a:ext cx="1565160" cy="1116629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11" name="TextBox 10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3201" y="4373898"/>
            <a:ext cx="1295814" cy="606690"/>
          </a:xfrm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15100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1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9000">
                <a:srgbClr val="0000FF"/>
              </a:gs>
              <a:gs pos="62000">
                <a:srgbClr val="0000FF">
                  <a:alpha val="70000"/>
                </a:srgbClr>
              </a:gs>
              <a:gs pos="100000">
                <a:srgbClr val="3366FF">
                  <a:alpha val="60000"/>
                </a:srgbClr>
              </a:gs>
            </a:gsLst>
            <a:lin ang="18480000" scaled="0"/>
          </a:gradFill>
          <a:ln w="38100"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alpha val="41000"/>
                  </a:srgbClr>
                </a:gs>
                <a:gs pos="100000">
                  <a:srgbClr val="FF0000">
                    <a:alpha val="10000"/>
                  </a:srgbClr>
                </a:gs>
              </a:gsLst>
              <a:lin ang="0" scaled="1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00FF">
                    <a:alpha val="43000"/>
                  </a:srgbClr>
                </a:gs>
                <a:gs pos="100000">
                  <a:srgbClr val="0000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9000">
                <a:srgbClr val="0000FF"/>
              </a:gs>
              <a:gs pos="62000">
                <a:srgbClr val="0000FF">
                  <a:alpha val="70000"/>
                </a:srgbClr>
              </a:gs>
              <a:gs pos="100000">
                <a:srgbClr val="3366FF">
                  <a:alpha val="60000"/>
                </a:srgbClr>
              </a:gs>
            </a:gsLst>
            <a:lin ang="18480000" scaled="0"/>
          </a:gradFill>
          <a:ln w="38100"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alpha val="41000"/>
                  </a:srgbClr>
                </a:gs>
                <a:gs pos="100000">
                  <a:srgbClr val="FF0000">
                    <a:alpha val="10000"/>
                  </a:srgbClr>
                </a:gs>
              </a:gsLst>
              <a:lin ang="0" scaled="1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0000FF">
                    <a:alpha val="43000"/>
                  </a:srgbClr>
                </a:gs>
                <a:gs pos="100000">
                  <a:srgbClr val="0000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9000">
                <a:srgbClr val="FF0000"/>
              </a:gs>
              <a:gs pos="62000">
                <a:srgbClr val="FF0000">
                  <a:alpha val="70000"/>
                </a:srgbClr>
              </a:gs>
              <a:gs pos="100000">
                <a:srgbClr val="FF0000">
                  <a:alpha val="60000"/>
                </a:srgbClr>
              </a:gs>
            </a:gsLst>
            <a:lin ang="18480000" scaled="0"/>
          </a:gradFill>
          <a:ln w="38100">
            <a:gradFill flip="none" rotWithShape="1">
              <a:gsLst>
                <a:gs pos="0">
                  <a:srgbClr val="0000FF"/>
                </a:gs>
                <a:gs pos="50000">
                  <a:srgbClr val="0000FF">
                    <a:alpha val="41000"/>
                  </a:srgbClr>
                </a:gs>
                <a:gs pos="100000">
                  <a:srgbClr val="0000FF">
                    <a:alpha val="10000"/>
                  </a:srgbClr>
                </a:gs>
              </a:gsLst>
              <a:lin ang="0" scaled="1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FF0000">
                    <a:alpha val="43000"/>
                  </a:srgbClr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6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7913726" cy="8572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913726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bug18.black on white.square. templates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1" y="4594623"/>
            <a:ext cx="726519" cy="549028"/>
          </a:xfrm>
          <a:prstGeom prst="rect">
            <a:avLst/>
          </a:prstGeom>
          <a:effectLst>
            <a:outerShdw blurRad="25400" dist="190500" dir="10500000" sx="80000" sy="80000" kx="2700000" rotWithShape="0">
              <a:srgbClr val="000000">
                <a:alpha val="42000"/>
              </a:srgbClr>
            </a:outerShdw>
          </a:effectLst>
          <a:scene3d>
            <a:camera prst="perspectiveFront">
              <a:rot lat="0" lon="20400000" rev="0"/>
            </a:camera>
            <a:lightRig rig="threePt" dir="t"/>
          </a:scene3d>
        </p:spPr>
      </p:pic>
      <p:sp>
        <p:nvSpPr>
          <p:cNvPr id="8" name="Rectangle 7"/>
          <p:cNvSpPr/>
          <p:nvPr userDrawn="1"/>
        </p:nvSpPr>
        <p:spPr>
          <a:xfrm>
            <a:off x="2" y="287548"/>
            <a:ext cx="773072" cy="4341146"/>
          </a:xfrm>
          <a:prstGeom prst="rect">
            <a:avLst/>
          </a:prstGeom>
          <a:gradFill>
            <a:gsLst>
              <a:gs pos="19000">
                <a:srgbClr val="FF0000"/>
              </a:gs>
              <a:gs pos="62000">
                <a:srgbClr val="FF0000">
                  <a:alpha val="70000"/>
                </a:srgbClr>
              </a:gs>
              <a:gs pos="100000">
                <a:srgbClr val="FF0000">
                  <a:alpha val="60000"/>
                </a:srgbClr>
              </a:gs>
            </a:gsLst>
            <a:lin ang="18480000" scaled="0"/>
          </a:gradFill>
          <a:ln w="38100">
            <a:gradFill flip="none" rotWithShape="1">
              <a:gsLst>
                <a:gs pos="0">
                  <a:srgbClr val="0000FF"/>
                </a:gs>
                <a:gs pos="50000">
                  <a:srgbClr val="0000FF">
                    <a:alpha val="41000"/>
                  </a:srgbClr>
                </a:gs>
                <a:gs pos="100000">
                  <a:srgbClr val="0000FF">
                    <a:alpha val="10000"/>
                  </a:srgbClr>
                </a:gs>
              </a:gsLst>
              <a:lin ang="0" scaled="1"/>
              <a:tileRect/>
            </a:gradFill>
          </a:ln>
          <a:effectLst>
            <a:outerShdw blurRad="63500" dir="12000000" kx="2700000" rotWithShape="0">
              <a:srgbClr val="000000">
                <a:alpha val="15000"/>
              </a:srgbClr>
            </a:outerShdw>
          </a:effectLst>
          <a:scene3d>
            <a:camera prst="perspectiveFront">
              <a:rot lat="0" lon="192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632172" y="4874743"/>
            <a:ext cx="202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© 2015 </a:t>
            </a:r>
            <a:r>
              <a:rPr lang="en-US" sz="11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Djaghe</a:t>
            </a:r>
            <a:endParaRPr lang="en-US" sz="1100" cap="small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55266" y="4748377"/>
            <a:ext cx="470746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FF0000">
                    <a:alpha val="43000"/>
                  </a:srgbClr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5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2700" tIns="31350" rIns="62700" bIns="313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2700" tIns="31350" rIns="62700" bIns="3135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B355-7FCC-4847-9AF2-C259A890CA1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62700" tIns="31350" rIns="62700" bIns="3135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85" r:id="rId5"/>
    <p:sldLayoutId id="2147483659" r:id="rId6"/>
    <p:sldLayoutId id="2147483664" r:id="rId7"/>
    <p:sldLayoutId id="2147483665" r:id="rId8"/>
    <p:sldLayoutId id="2147483657" r:id="rId9"/>
    <p:sldLayoutId id="2147483666" r:id="rId10"/>
    <p:sldLayoutId id="2147483658" r:id="rId11"/>
    <p:sldLayoutId id="2147483686" r:id="rId12"/>
    <p:sldLayoutId id="2147483687" r:id="rId13"/>
    <p:sldLayoutId id="2147483663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5" r:id="rId20"/>
    <p:sldLayoutId id="2147483676" r:id="rId21"/>
    <p:sldLayoutId id="2147483681" r:id="rId22"/>
    <p:sldLayoutId id="2147483682" r:id="rId23"/>
    <p:sldLayoutId id="2147483683" r:id="rId24"/>
    <p:sldLayoutId id="2147483684" r:id="rId25"/>
    <p:sldLayoutId id="2147483674" r:id="rId26"/>
    <p:sldLayoutId id="2147483688" r:id="rId27"/>
    <p:sldLayoutId id="2147483673" r:id="rId28"/>
    <p:sldLayoutId id="2147483650" r:id="rId29"/>
    <p:sldLayoutId id="2147483692" r:id="rId30"/>
    <p:sldLayoutId id="2147483691" r:id="rId31"/>
    <p:sldLayoutId id="2147483655" r:id="rId32"/>
    <p:sldLayoutId id="2147483672" r:id="rId33"/>
    <p:sldLayoutId id="2147483690" r:id="rId34"/>
  </p:sldLayoutIdLst>
  <p:txStyles>
    <p:titleStyle>
      <a:lvl1pPr algn="ctr" defTabSz="313502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27" indent="-235127" algn="l" defTabSz="31350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41" indent="-195939" algn="l" defTabSz="31350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55" indent="-156751" algn="l" defTabSz="31350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7" indent="-156751" algn="l" defTabSz="313502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759" indent="-156751" algn="l" defTabSz="313502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261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763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1265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4767" indent="-156751" algn="l" defTabSz="31350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502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04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0506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008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7510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1012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14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016" algn="l" defTabSz="3135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microsoft.com/office/2007/relationships/hdphoto" Target="../media/hdphoto5.wdp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microsoft.com/office/2007/relationships/hdphoto" Target="../media/hdphoto5.wdp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microsoft.com/office/2007/relationships/hdphoto" Target="../media/hdphoto5.wdp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microsoft.com/office/2007/relationships/hdphoto" Target="../media/hdphoto5.wdp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microsoft.com/office/2007/relationships/hdphoto" Target="../media/hdphoto5.wdp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Relationship Id="rId3" Type="http://schemas.openxmlformats.org/officeDocument/2006/relationships/image" Target="../media/image23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Relationship Id="rId3" Type="http://schemas.openxmlformats.org/officeDocument/2006/relationships/image" Target="../media/image23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Relationship Id="rId3" Type="http://schemas.openxmlformats.org/officeDocument/2006/relationships/image" Target="../media/image23.pn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Relationship Id="rId3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Walter </a:t>
            </a:r>
            <a:r>
              <a:rPr lang="en-US" dirty="0" err="1" smtClean="0"/>
              <a:t>Shewhart</a:t>
            </a:r>
            <a:r>
              <a:rPr lang="en-US" dirty="0" smtClean="0"/>
              <a:t> &amp; the Philosophy of Software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04166" y="2962184"/>
            <a:ext cx="4705055" cy="1556109"/>
          </a:xfrm>
        </p:spPr>
        <p:txBody>
          <a:bodyPr/>
          <a:lstStyle/>
          <a:p>
            <a:r>
              <a:rPr lang="en-US" dirty="0" smtClean="0"/>
              <a:t>David Alan Grier</a:t>
            </a:r>
          </a:p>
          <a:p>
            <a:r>
              <a:rPr lang="en-US" sz="2000" dirty="0" smtClean="0"/>
              <a:t>Center for International Science &amp; Technology Policy </a:t>
            </a:r>
          </a:p>
          <a:p>
            <a:r>
              <a:rPr lang="en-US" sz="2000" dirty="0" smtClean="0"/>
              <a:t>George Washington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Producing</a:t>
            </a:r>
            <a:r>
              <a:rPr lang="en-US" dirty="0" smtClean="0"/>
              <a:t> Quality Software</a:t>
            </a:r>
          </a:p>
          <a:p>
            <a:r>
              <a:rPr lang="en-US" dirty="0"/>
              <a:t>Perceptions:</a:t>
            </a:r>
          </a:p>
          <a:p>
            <a:pPr lvl="1"/>
            <a:r>
              <a:rPr lang="en-US" dirty="0"/>
              <a:t>Error prone software</a:t>
            </a:r>
          </a:p>
          <a:p>
            <a:pPr lvl="1"/>
            <a:r>
              <a:rPr lang="en-US" dirty="0"/>
              <a:t>Slow </a:t>
            </a:r>
            <a:r>
              <a:rPr lang="en-US" dirty="0" smtClean="0"/>
              <a:t>delivery</a:t>
            </a:r>
          </a:p>
          <a:p>
            <a:pPr marL="313502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cintosh HD:Users:grier:Dropbox:research:Notes.general:software:Nato Meetings:1968, Garmisch Germany:garmisch confer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745490"/>
            <a:ext cx="3784600" cy="268351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6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6446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Modeling</a:t>
            </a:r>
            <a:endParaRPr lang="en-US" dirty="0" smtClean="0"/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Sufficient or Necessary</a:t>
            </a:r>
          </a:p>
          <a:p>
            <a:pPr lvl="1"/>
            <a:r>
              <a:rPr lang="en-US" dirty="0" smtClean="0"/>
              <a:t>High Variability</a:t>
            </a:r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29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Modeling</a:t>
            </a:r>
            <a:endParaRPr lang="en-US" dirty="0" smtClean="0"/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Sufficient or Necessary</a:t>
            </a:r>
          </a:p>
          <a:p>
            <a:pPr lvl="1"/>
            <a:r>
              <a:rPr lang="en-US" dirty="0" smtClean="0"/>
              <a:t>High Variability</a:t>
            </a:r>
          </a:p>
          <a:p>
            <a:pPr lvl="1"/>
            <a:r>
              <a:rPr lang="en-US" dirty="0" smtClean="0"/>
              <a:t>Limited Correlation</a:t>
            </a:r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590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Modeling</a:t>
            </a:r>
            <a:endParaRPr lang="en-US" dirty="0" smtClean="0"/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Sufficient or Necessary</a:t>
            </a:r>
          </a:p>
          <a:p>
            <a:pPr lvl="1"/>
            <a:r>
              <a:rPr lang="en-US" dirty="0" smtClean="0"/>
              <a:t>High Variability</a:t>
            </a:r>
          </a:p>
          <a:p>
            <a:pPr lvl="1"/>
            <a:r>
              <a:rPr lang="en-US" dirty="0" smtClean="0"/>
              <a:t>Limited Correlation</a:t>
            </a:r>
          </a:p>
          <a:p>
            <a:pPr lvl="1"/>
            <a:r>
              <a:rPr lang="en-US" dirty="0" smtClean="0"/>
              <a:t>Chaotic Materiality</a:t>
            </a:r>
          </a:p>
          <a:p>
            <a:pPr lvl="1"/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345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Modeling</a:t>
            </a:r>
            <a:endParaRPr lang="en-US" dirty="0" smtClean="0"/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Sufficient or Necessary</a:t>
            </a:r>
          </a:p>
          <a:p>
            <a:pPr lvl="1"/>
            <a:r>
              <a:rPr lang="en-US" dirty="0" smtClean="0"/>
              <a:t>High Variability</a:t>
            </a:r>
          </a:p>
          <a:p>
            <a:pPr lvl="1"/>
            <a:r>
              <a:rPr lang="en-US" dirty="0" smtClean="0"/>
              <a:t>Limited Correlation</a:t>
            </a:r>
          </a:p>
          <a:p>
            <a:pPr lvl="1"/>
            <a:r>
              <a:rPr lang="en-US" dirty="0" smtClean="0"/>
              <a:t>Chaotic Materiality</a:t>
            </a:r>
          </a:p>
          <a:p>
            <a:pPr lvl="2"/>
            <a:r>
              <a:rPr lang="en-US" dirty="0" smtClean="0"/>
              <a:t>Natural World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2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7221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141826" cy="3394472"/>
          </a:xfrm>
        </p:spPr>
        <p:txBody>
          <a:bodyPr/>
          <a:lstStyle/>
          <a:p>
            <a:r>
              <a:rPr lang="en-US" dirty="0" smtClean="0"/>
              <a:t>Aerospace Industry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9104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141826" cy="3394472"/>
          </a:xfrm>
        </p:spPr>
        <p:txBody>
          <a:bodyPr/>
          <a:lstStyle/>
          <a:p>
            <a:r>
              <a:rPr lang="en-US" dirty="0" smtClean="0"/>
              <a:t>Aerospace Industry</a:t>
            </a:r>
          </a:p>
          <a:p>
            <a:r>
              <a:rPr lang="en-US" dirty="0" smtClean="0"/>
              <a:t>Barry Boehm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4536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141826" cy="3394472"/>
          </a:xfrm>
        </p:spPr>
        <p:txBody>
          <a:bodyPr/>
          <a:lstStyle/>
          <a:p>
            <a:r>
              <a:rPr lang="en-US" dirty="0" smtClean="0"/>
              <a:t>Aerospace Industry</a:t>
            </a:r>
          </a:p>
          <a:p>
            <a:r>
              <a:rPr lang="en-US" dirty="0" smtClean="0"/>
              <a:t>Barry Boehm</a:t>
            </a:r>
            <a:endParaRPr lang="en-US" dirty="0" smtClean="0"/>
          </a:p>
          <a:p>
            <a:r>
              <a:rPr lang="en-US" dirty="0" smtClean="0"/>
              <a:t>Well-versed in </a:t>
            </a:r>
            <a:r>
              <a:rPr lang="en-US" dirty="0" smtClean="0"/>
              <a:t>Production</a:t>
            </a:r>
          </a:p>
          <a:p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575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141826" cy="3394472"/>
          </a:xfrm>
        </p:spPr>
        <p:txBody>
          <a:bodyPr/>
          <a:lstStyle/>
          <a:p>
            <a:r>
              <a:rPr lang="en-US" dirty="0" smtClean="0"/>
              <a:t>Aerospace Industry</a:t>
            </a:r>
          </a:p>
          <a:p>
            <a:r>
              <a:rPr lang="en-US" dirty="0" smtClean="0"/>
              <a:t>Barry Boehm</a:t>
            </a:r>
            <a:endParaRPr lang="en-US" dirty="0" smtClean="0"/>
          </a:p>
          <a:p>
            <a:r>
              <a:rPr lang="en-US" dirty="0" smtClean="0"/>
              <a:t>Well-versed in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Complex Production</a:t>
            </a:r>
          </a:p>
          <a:p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1102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141826" cy="3394472"/>
          </a:xfrm>
        </p:spPr>
        <p:txBody>
          <a:bodyPr/>
          <a:lstStyle/>
          <a:p>
            <a:r>
              <a:rPr lang="en-US" dirty="0" smtClean="0"/>
              <a:t>Aerospace Industry</a:t>
            </a:r>
          </a:p>
          <a:p>
            <a:r>
              <a:rPr lang="en-US" dirty="0" smtClean="0"/>
              <a:t>Barry Boehm</a:t>
            </a:r>
            <a:endParaRPr lang="en-US" dirty="0" smtClean="0"/>
          </a:p>
          <a:p>
            <a:r>
              <a:rPr lang="en-US" dirty="0" smtClean="0"/>
              <a:t>Well-versed in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Complex Production</a:t>
            </a:r>
          </a:p>
          <a:p>
            <a:pPr lvl="1"/>
            <a:r>
              <a:rPr lang="en-US" dirty="0" smtClean="0"/>
              <a:t>High Risk Production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76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Producing</a:t>
            </a:r>
            <a:r>
              <a:rPr lang="en-US" dirty="0" smtClean="0"/>
              <a:t> Quality Software</a:t>
            </a:r>
          </a:p>
          <a:p>
            <a:r>
              <a:rPr lang="en-US" dirty="0"/>
              <a:t>Perceptions:</a:t>
            </a:r>
          </a:p>
          <a:p>
            <a:pPr lvl="1"/>
            <a:r>
              <a:rPr lang="en-US" dirty="0"/>
              <a:t>Error prone software</a:t>
            </a:r>
          </a:p>
          <a:p>
            <a:pPr lvl="1"/>
            <a:r>
              <a:rPr lang="en-US" dirty="0"/>
              <a:t>Slow </a:t>
            </a:r>
            <a:r>
              <a:rPr lang="en-US" dirty="0" smtClean="0"/>
              <a:t>delivery</a:t>
            </a:r>
          </a:p>
          <a:p>
            <a:r>
              <a:rPr lang="en-US" dirty="0" err="1" smtClean="0"/>
              <a:t>Garmisch</a:t>
            </a:r>
            <a:r>
              <a:rPr lang="en-US" dirty="0" smtClean="0"/>
              <a:t> Conference (1968)</a:t>
            </a:r>
          </a:p>
          <a:p>
            <a:pPr lvl="1"/>
            <a:r>
              <a:rPr lang="en-US" dirty="0" err="1" smtClean="0"/>
              <a:t>Nato</a:t>
            </a:r>
            <a:r>
              <a:rPr lang="en-US" dirty="0" smtClean="0"/>
              <a:t> Sponsored</a:t>
            </a:r>
          </a:p>
          <a:p>
            <a:pPr lvl="1"/>
            <a:r>
              <a:rPr lang="en-US" dirty="0" smtClean="0"/>
              <a:t>Problems creating quality software</a:t>
            </a:r>
          </a:p>
          <a:p>
            <a:pPr marL="313502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cintosh HD:Users:grier:Dropbox:research:Notes.general:software:Nato Meetings:1968, Garmisch Germany:garmisch confer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745490"/>
            <a:ext cx="3784600" cy="268351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6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5856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141826" cy="3394472"/>
          </a:xfrm>
        </p:spPr>
        <p:txBody>
          <a:bodyPr/>
          <a:lstStyle/>
          <a:p>
            <a:r>
              <a:rPr lang="en-US" dirty="0" smtClean="0"/>
              <a:t>Aerospace Industry</a:t>
            </a:r>
          </a:p>
          <a:p>
            <a:r>
              <a:rPr lang="en-US" dirty="0" smtClean="0"/>
              <a:t>Barry Boehm</a:t>
            </a:r>
            <a:endParaRPr lang="en-US" dirty="0" smtClean="0"/>
          </a:p>
          <a:p>
            <a:r>
              <a:rPr lang="en-US" dirty="0" smtClean="0"/>
              <a:t>Well-versed in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Complex Production</a:t>
            </a:r>
          </a:p>
          <a:p>
            <a:pPr lvl="1"/>
            <a:r>
              <a:rPr lang="en-US" dirty="0" smtClean="0"/>
              <a:t>High Risk Production </a:t>
            </a:r>
            <a:endParaRPr lang="en-US" dirty="0" smtClean="0"/>
          </a:p>
          <a:p>
            <a:r>
              <a:rPr lang="en-US" dirty="0" smtClean="0"/>
              <a:t>Software as </a:t>
            </a:r>
            <a:r>
              <a:rPr lang="en-US" u="sng" dirty="0" smtClean="0"/>
              <a:t>part</a:t>
            </a:r>
            <a:r>
              <a:rPr lang="en-US" dirty="0" smtClean="0"/>
              <a:t> of plan</a:t>
            </a:r>
          </a:p>
          <a:p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7007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141826" cy="3394472"/>
          </a:xfrm>
        </p:spPr>
        <p:txBody>
          <a:bodyPr/>
          <a:lstStyle/>
          <a:p>
            <a:r>
              <a:rPr lang="en-US" dirty="0" smtClean="0"/>
              <a:t>Aerospace Industry</a:t>
            </a:r>
          </a:p>
          <a:p>
            <a:r>
              <a:rPr lang="en-US" dirty="0" smtClean="0"/>
              <a:t>Barry Boehm</a:t>
            </a:r>
            <a:endParaRPr lang="en-US" dirty="0" smtClean="0"/>
          </a:p>
          <a:p>
            <a:r>
              <a:rPr lang="en-US" dirty="0" smtClean="0"/>
              <a:t>Well-versed in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Complex Production</a:t>
            </a:r>
          </a:p>
          <a:p>
            <a:pPr lvl="1"/>
            <a:r>
              <a:rPr lang="en-US" dirty="0" smtClean="0"/>
              <a:t>High </a:t>
            </a:r>
            <a:r>
              <a:rPr lang="en-US" smtClean="0"/>
              <a:t>Risk Production </a:t>
            </a:r>
            <a:endParaRPr lang="en-US" dirty="0" smtClean="0"/>
          </a:p>
          <a:p>
            <a:r>
              <a:rPr lang="en-US" dirty="0" smtClean="0"/>
              <a:t>Software as </a:t>
            </a:r>
            <a:r>
              <a:rPr lang="en-US" u="sng" dirty="0" smtClean="0"/>
              <a:t>part</a:t>
            </a:r>
            <a:r>
              <a:rPr lang="en-US" dirty="0" smtClean="0"/>
              <a:t> of plan</a:t>
            </a:r>
          </a:p>
          <a:p>
            <a:r>
              <a:rPr lang="en-US" dirty="0" smtClean="0"/>
              <a:t>Turned to Walter </a:t>
            </a:r>
            <a:r>
              <a:rPr lang="en-US" dirty="0" err="1" smtClean="0"/>
              <a:t>Shewhart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imgres-5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58" b="25793"/>
          <a:stretch/>
        </p:blipFill>
        <p:spPr>
          <a:xfrm>
            <a:off x="4394200" y="1365250"/>
            <a:ext cx="4508500" cy="250809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1441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Control/Assurance</a:t>
            </a:r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98500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4056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Control/Assurance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Labs, 1920s</a:t>
            </a:r>
          </a:p>
          <a:p>
            <a:pPr lvl="1"/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98500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7207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Control/Assurance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Labs, 1920s</a:t>
            </a:r>
          </a:p>
          <a:p>
            <a:r>
              <a:rPr lang="en-US" dirty="0" smtClean="0"/>
              <a:t>Production Plans for Western Electric</a:t>
            </a:r>
          </a:p>
          <a:p>
            <a:pPr lvl="1"/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98500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5937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Control/Assurance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Labs, 1920s</a:t>
            </a:r>
          </a:p>
          <a:p>
            <a:r>
              <a:rPr lang="en-US" dirty="0" smtClean="0"/>
              <a:t>Production Plans for Western Electric</a:t>
            </a:r>
          </a:p>
          <a:p>
            <a:r>
              <a:rPr lang="en-US" dirty="0" smtClean="0"/>
              <a:t>What is Quality?</a:t>
            </a:r>
          </a:p>
          <a:p>
            <a:pPr lvl="1"/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98500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347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Control/Assurance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Labs, 1920s</a:t>
            </a:r>
          </a:p>
          <a:p>
            <a:r>
              <a:rPr lang="en-US" dirty="0" smtClean="0"/>
              <a:t>Production Plans for Western Electric</a:t>
            </a:r>
          </a:p>
          <a:p>
            <a:r>
              <a:rPr lang="en-US" dirty="0" smtClean="0"/>
              <a:t>What is Quality?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Basis for Work</a:t>
            </a:r>
          </a:p>
          <a:p>
            <a:pPr lvl="1"/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98500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0170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Control/Assurance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Labs, 1920s</a:t>
            </a:r>
          </a:p>
          <a:p>
            <a:r>
              <a:rPr lang="en-US" dirty="0" smtClean="0"/>
              <a:t>Production Plans for Western Electric</a:t>
            </a:r>
          </a:p>
          <a:p>
            <a:r>
              <a:rPr lang="en-US" dirty="0" smtClean="0"/>
              <a:t>What is Quality?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Basis for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Materialization of Modern Physics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98500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8583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Control/Assurance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Labs, 1920s</a:t>
            </a:r>
          </a:p>
          <a:p>
            <a:r>
              <a:rPr lang="en-US" dirty="0" smtClean="0"/>
              <a:t>Production Plans for Western Electric</a:t>
            </a:r>
          </a:p>
          <a:p>
            <a:r>
              <a:rPr lang="en-US" dirty="0" smtClean="0"/>
              <a:t>What is Quality?</a:t>
            </a:r>
          </a:p>
          <a:p>
            <a:pPr lvl="1"/>
            <a:endParaRPr lang="en-US" dirty="0" smtClean="0"/>
          </a:p>
          <a:p>
            <a:pPr marL="235127" lvl="1" indent="-235127">
              <a:buFont typeface="Arial"/>
              <a:buChar char="•"/>
            </a:pPr>
            <a:r>
              <a:rPr lang="en-US" dirty="0" smtClean="0"/>
              <a:t>Basis for </a:t>
            </a:r>
            <a:r>
              <a:rPr lang="en-US" dirty="0" smtClean="0"/>
              <a:t>Work</a:t>
            </a:r>
          </a:p>
          <a:p>
            <a:pPr marL="509441" lvl="2" indent="-235127"/>
            <a:r>
              <a:rPr lang="en-US" sz="1900" dirty="0" smtClean="0"/>
              <a:t>Materialization </a:t>
            </a:r>
            <a:r>
              <a:rPr lang="en-US" sz="1900" dirty="0"/>
              <a:t>of Modern </a:t>
            </a:r>
            <a:r>
              <a:rPr lang="en-US" sz="1900" dirty="0" smtClean="0"/>
              <a:t>Physics</a:t>
            </a:r>
            <a:endParaRPr lang="en-US" sz="1900" dirty="0" smtClean="0"/>
          </a:p>
          <a:p>
            <a:pPr lvl="1"/>
            <a:r>
              <a:rPr lang="en-US" dirty="0" smtClean="0"/>
              <a:t>Materializing </a:t>
            </a:r>
            <a:r>
              <a:rPr lang="en-US" dirty="0" smtClean="0"/>
              <a:t>Quality of System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698500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3642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316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Producing</a:t>
            </a:r>
            <a:r>
              <a:rPr lang="en-US" dirty="0" smtClean="0"/>
              <a:t> Quality Software</a:t>
            </a:r>
          </a:p>
          <a:p>
            <a:r>
              <a:rPr lang="en-US" dirty="0"/>
              <a:t>Perceptions:</a:t>
            </a:r>
          </a:p>
          <a:p>
            <a:pPr lvl="1"/>
            <a:r>
              <a:rPr lang="en-US" dirty="0"/>
              <a:t>Error prone software</a:t>
            </a:r>
          </a:p>
          <a:p>
            <a:pPr lvl="1"/>
            <a:r>
              <a:rPr lang="en-US" dirty="0"/>
              <a:t>Slow </a:t>
            </a:r>
            <a:r>
              <a:rPr lang="en-US" dirty="0" smtClean="0"/>
              <a:t>delivery</a:t>
            </a:r>
          </a:p>
          <a:p>
            <a:r>
              <a:rPr lang="en-US" dirty="0" err="1" smtClean="0"/>
              <a:t>Garmisch</a:t>
            </a:r>
            <a:r>
              <a:rPr lang="en-US" dirty="0" smtClean="0"/>
              <a:t> Conference (1968)</a:t>
            </a:r>
          </a:p>
          <a:p>
            <a:pPr lvl="1"/>
            <a:r>
              <a:rPr lang="en-US" dirty="0" err="1" smtClean="0"/>
              <a:t>Nato</a:t>
            </a:r>
            <a:r>
              <a:rPr lang="en-US" dirty="0" smtClean="0"/>
              <a:t> Sponsored</a:t>
            </a:r>
          </a:p>
          <a:p>
            <a:pPr lvl="1"/>
            <a:r>
              <a:rPr lang="en-US" dirty="0" smtClean="0"/>
              <a:t>Problems creating quality software</a:t>
            </a:r>
          </a:p>
          <a:p>
            <a:r>
              <a:rPr lang="en-US" dirty="0" smtClean="0"/>
              <a:t>Not amortized over different firms</a:t>
            </a:r>
          </a:p>
          <a:p>
            <a:pPr marL="313502" lvl="1" indent="0">
              <a:buNone/>
            </a:pPr>
            <a:endParaRPr lang="en-US" dirty="0" smtClean="0"/>
          </a:p>
          <a:p>
            <a:pPr marL="313502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cintosh HD:Users:grier:Dropbox:research:Notes.general:software:Nato Meetings:1968, Garmisch Germany:garmisch confer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745490"/>
            <a:ext cx="3784600" cy="268351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6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1616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Royce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164952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Royce</a:t>
            </a:r>
          </a:p>
          <a:p>
            <a:r>
              <a:rPr lang="en-US" dirty="0" smtClean="0"/>
              <a:t>Mathematical Logic </a:t>
            </a:r>
          </a:p>
          <a:p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12167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Royce</a:t>
            </a:r>
          </a:p>
          <a:p>
            <a:r>
              <a:rPr lang="en-US" dirty="0" smtClean="0"/>
              <a:t>Mathematical Logic </a:t>
            </a:r>
          </a:p>
          <a:p>
            <a:pPr lvl="1"/>
            <a:r>
              <a:rPr lang="en-US" dirty="0" smtClean="0"/>
              <a:t>A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B  ≠  (Not A)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33337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Royce</a:t>
            </a:r>
          </a:p>
          <a:p>
            <a:r>
              <a:rPr lang="en-US" dirty="0" smtClean="0"/>
              <a:t>Mathematical Logic </a:t>
            </a:r>
          </a:p>
          <a:p>
            <a:pPr lvl="1"/>
            <a:r>
              <a:rPr lang="en-US" dirty="0" smtClean="0"/>
              <a:t>A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B  ≠  (Not A)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B</a:t>
            </a:r>
          </a:p>
          <a:p>
            <a:r>
              <a:rPr lang="en-US" dirty="0" smtClean="0"/>
              <a:t>Follower of Dewey</a:t>
            </a:r>
          </a:p>
          <a:p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541971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Royce</a:t>
            </a:r>
          </a:p>
          <a:p>
            <a:r>
              <a:rPr lang="en-US" dirty="0" smtClean="0"/>
              <a:t>Mathematical Logic </a:t>
            </a:r>
          </a:p>
          <a:p>
            <a:pPr lvl="1"/>
            <a:r>
              <a:rPr lang="en-US" dirty="0" smtClean="0"/>
              <a:t>A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B  ≠  (Not A)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B</a:t>
            </a:r>
          </a:p>
          <a:p>
            <a:r>
              <a:rPr lang="en-US" dirty="0" smtClean="0"/>
              <a:t>Follower of Dewey</a:t>
            </a:r>
          </a:p>
          <a:p>
            <a:pPr lvl="1"/>
            <a:r>
              <a:rPr lang="en-US" dirty="0" smtClean="0"/>
              <a:t>Pragmatist</a:t>
            </a:r>
          </a:p>
          <a:p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96334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Royce</a:t>
            </a:r>
          </a:p>
          <a:p>
            <a:r>
              <a:rPr lang="en-US" dirty="0" smtClean="0"/>
              <a:t>Mathematical Logic </a:t>
            </a:r>
          </a:p>
          <a:p>
            <a:pPr lvl="1"/>
            <a:r>
              <a:rPr lang="en-US" dirty="0" smtClean="0"/>
              <a:t>A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B  ≠  (Not A)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B</a:t>
            </a:r>
          </a:p>
          <a:p>
            <a:r>
              <a:rPr lang="en-US" dirty="0" smtClean="0"/>
              <a:t>Follower of Dewey</a:t>
            </a:r>
          </a:p>
          <a:p>
            <a:pPr lvl="1"/>
            <a:r>
              <a:rPr lang="en-US" dirty="0" smtClean="0"/>
              <a:t>Pragmatist</a:t>
            </a:r>
          </a:p>
          <a:p>
            <a:pPr lvl="1"/>
            <a:r>
              <a:rPr lang="en-US" dirty="0" smtClean="0"/>
              <a:t>“Pragmatism is a Process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45040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Clarence I. Lewis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of Royce</a:t>
            </a:r>
          </a:p>
          <a:p>
            <a:r>
              <a:rPr lang="en-US" dirty="0" smtClean="0"/>
              <a:t>Mathematical Logic </a:t>
            </a:r>
          </a:p>
          <a:p>
            <a:pPr lvl="1"/>
            <a:r>
              <a:rPr lang="en-US" dirty="0" smtClean="0"/>
              <a:t>A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B  ≠  (Not A)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 smtClean="0"/>
              <a:t>B</a:t>
            </a:r>
          </a:p>
          <a:p>
            <a:r>
              <a:rPr lang="en-US" dirty="0" smtClean="0"/>
              <a:t>Follower of Dewey</a:t>
            </a:r>
          </a:p>
          <a:p>
            <a:pPr lvl="1"/>
            <a:r>
              <a:rPr lang="en-US" dirty="0" smtClean="0"/>
              <a:t>Pragmatist</a:t>
            </a:r>
          </a:p>
          <a:p>
            <a:pPr lvl="1"/>
            <a:r>
              <a:rPr lang="en-US" dirty="0" smtClean="0"/>
              <a:t>“Pragmatism is a Process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Effects of Process not system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51TDHT4KAVL._SY344_BO1,204,203,2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 b="49513"/>
          <a:stretch/>
        </p:blipFill>
        <p:spPr>
          <a:xfrm>
            <a:off x="330199" y="1063228"/>
            <a:ext cx="3077927" cy="3064273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  <a:alpha val="76000"/>
                  </a:schemeClr>
                </a:gs>
                <a:gs pos="100000">
                  <a:srgbClr val="FF0000">
                    <a:alpha val="63000"/>
                  </a:srgbClr>
                </a:gs>
                <a:gs pos="72000">
                  <a:schemeClr val="bg2">
                    <a:lumMod val="75000"/>
                    <a:alpha val="63000"/>
                  </a:schemeClr>
                </a:gs>
              </a:gsLst>
              <a:lin ang="9060000" scaled="0"/>
              <a:tileRect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546099" y="4226691"/>
            <a:ext cx="2679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C. I. Lewis </a:t>
            </a:r>
            <a:r>
              <a:rPr lang="en-US" sz="1600" dirty="0" smtClean="0">
                <a:latin typeface="Kannada Sangam MN"/>
                <a:cs typeface="Kannada Sangam MN"/>
              </a:rPr>
              <a:t>(1983-1964)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63407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4934" y="4236982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835900" y="1200151"/>
            <a:ext cx="5207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903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4934" y="4236982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90979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</a:p>
          <a:p>
            <a:pPr lvl="1"/>
            <a:r>
              <a:rPr lang="en-US" dirty="0" smtClean="0"/>
              <a:t>Go</a:t>
            </a:r>
            <a:r>
              <a:rPr lang="en-US" dirty="0" smtClean="0"/>
              <a:t>/No Go Gauges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4934" y="4236982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8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Producing</a:t>
            </a:r>
            <a:r>
              <a:rPr lang="en-US" dirty="0" smtClean="0"/>
              <a:t> Quality Software</a:t>
            </a:r>
          </a:p>
          <a:p>
            <a:r>
              <a:rPr lang="en-US" dirty="0"/>
              <a:t>Perceptions:</a:t>
            </a:r>
          </a:p>
          <a:p>
            <a:pPr lvl="1"/>
            <a:r>
              <a:rPr lang="en-US" dirty="0"/>
              <a:t>Error prone software</a:t>
            </a:r>
          </a:p>
          <a:p>
            <a:pPr lvl="1"/>
            <a:r>
              <a:rPr lang="en-US"/>
              <a:t>Slow </a:t>
            </a:r>
            <a:r>
              <a:rPr lang="en-US" smtClean="0"/>
              <a:t>delivery</a:t>
            </a:r>
            <a:endParaRPr lang="en-US" dirty="0" smtClean="0"/>
          </a:p>
          <a:p>
            <a:r>
              <a:rPr lang="en-US" dirty="0" err="1" smtClean="0"/>
              <a:t>Garmisch</a:t>
            </a:r>
            <a:r>
              <a:rPr lang="en-US" dirty="0" smtClean="0"/>
              <a:t> Conference (1968)</a:t>
            </a:r>
          </a:p>
          <a:p>
            <a:pPr lvl="1"/>
            <a:r>
              <a:rPr lang="en-US" dirty="0" err="1" smtClean="0"/>
              <a:t>Nato</a:t>
            </a:r>
            <a:r>
              <a:rPr lang="en-US" dirty="0" smtClean="0"/>
              <a:t> Sponsored</a:t>
            </a:r>
          </a:p>
          <a:p>
            <a:pPr lvl="1"/>
            <a:r>
              <a:rPr lang="en-US" dirty="0" smtClean="0"/>
              <a:t>Problems creating quality software</a:t>
            </a:r>
          </a:p>
          <a:p>
            <a:r>
              <a:rPr lang="en-US" dirty="0" smtClean="0"/>
              <a:t>Not amortized over different firms</a:t>
            </a:r>
          </a:p>
          <a:p>
            <a:r>
              <a:rPr lang="en-US" dirty="0" smtClean="0"/>
              <a:t>No </a:t>
            </a:r>
            <a:r>
              <a:rPr lang="en-US" dirty="0"/>
              <a:t>s</a:t>
            </a:r>
            <a:r>
              <a:rPr lang="en-US" dirty="0" smtClean="0"/>
              <a:t>oftware industry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cintosh HD:Users:grier:Dropbox:research:Notes.general:software:Nato Meetings:1968, Garmisch Germany:garmisch confer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745490"/>
            <a:ext cx="3784600" cy="268351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6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74058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</a:p>
          <a:p>
            <a:pPr lvl="1"/>
            <a:r>
              <a:rPr lang="en-US" dirty="0" smtClean="0"/>
              <a:t>Go</a:t>
            </a:r>
            <a:r>
              <a:rPr lang="en-US" dirty="0" smtClean="0"/>
              <a:t>/No Go Gauges</a:t>
            </a:r>
          </a:p>
          <a:p>
            <a:pPr lvl="1"/>
            <a:r>
              <a:rPr lang="en-US" dirty="0" smtClean="0"/>
              <a:t>Quality is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parallelepiped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4934" y="4236982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036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583526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Object </a:t>
            </a:r>
          </a:p>
          <a:p>
            <a:pPr lvl="1"/>
            <a:r>
              <a:rPr lang="en-US" dirty="0" smtClean="0"/>
              <a:t>Go</a:t>
            </a:r>
            <a:r>
              <a:rPr lang="en-US" dirty="0" smtClean="0"/>
              <a:t>/No Go Gauges</a:t>
            </a:r>
          </a:p>
          <a:p>
            <a:pPr lvl="1"/>
            <a:r>
              <a:rPr lang="en-US" dirty="0" smtClean="0"/>
              <a:t>Quality is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parallelepiped</a:t>
            </a:r>
          </a:p>
          <a:p>
            <a:r>
              <a:rPr lang="en-US" dirty="0" smtClean="0"/>
              <a:t>Moved from </a:t>
            </a:r>
            <a:r>
              <a:rPr lang="en-US" dirty="0" smtClean="0"/>
              <a:t>Object </a:t>
            </a:r>
            <a:r>
              <a:rPr lang="en-US" dirty="0" smtClean="0"/>
              <a:t>to Process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2167" y="4406259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5-09-29 at 9.4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876300"/>
            <a:ext cx="3492500" cy="274410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7148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583526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Object </a:t>
            </a:r>
          </a:p>
          <a:p>
            <a:pPr lvl="1"/>
            <a:r>
              <a:rPr lang="en-US" dirty="0" smtClean="0"/>
              <a:t>Go</a:t>
            </a:r>
            <a:r>
              <a:rPr lang="en-US" dirty="0" smtClean="0"/>
              <a:t>/No Go Gauges</a:t>
            </a:r>
          </a:p>
          <a:p>
            <a:pPr lvl="1"/>
            <a:r>
              <a:rPr lang="en-US" dirty="0" smtClean="0"/>
              <a:t>Quality is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parallelepiped</a:t>
            </a:r>
          </a:p>
          <a:p>
            <a:r>
              <a:rPr lang="en-US" dirty="0" smtClean="0"/>
              <a:t>Moved from </a:t>
            </a:r>
            <a:r>
              <a:rPr lang="en-US" dirty="0" smtClean="0"/>
              <a:t>Object </a:t>
            </a:r>
            <a:r>
              <a:rPr lang="en-US" dirty="0" smtClean="0"/>
              <a:t>to Process</a:t>
            </a:r>
          </a:p>
          <a:p>
            <a:r>
              <a:rPr lang="en-US" dirty="0" smtClean="0"/>
              <a:t>Process as means for controlling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dirty="0" smtClean="0"/>
              <a:t>system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2167" y="4406259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5-09-29 at 9.4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876300"/>
            <a:ext cx="3492500" cy="274410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27835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583526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Object </a:t>
            </a:r>
          </a:p>
          <a:p>
            <a:pPr lvl="1"/>
            <a:r>
              <a:rPr lang="en-US" dirty="0" smtClean="0"/>
              <a:t>Go</a:t>
            </a:r>
            <a:r>
              <a:rPr lang="en-US" dirty="0" smtClean="0"/>
              <a:t>/No Go Gauges</a:t>
            </a:r>
          </a:p>
          <a:p>
            <a:pPr lvl="1"/>
            <a:r>
              <a:rPr lang="en-US" dirty="0" smtClean="0"/>
              <a:t>Quality is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parallelepiped</a:t>
            </a:r>
          </a:p>
          <a:p>
            <a:r>
              <a:rPr lang="en-US" dirty="0" smtClean="0"/>
              <a:t>Moved from </a:t>
            </a:r>
            <a:r>
              <a:rPr lang="en-US" dirty="0" smtClean="0"/>
              <a:t>Object </a:t>
            </a:r>
            <a:r>
              <a:rPr lang="en-US" dirty="0" smtClean="0"/>
              <a:t>to Process</a:t>
            </a:r>
          </a:p>
          <a:p>
            <a:r>
              <a:rPr lang="en-US" dirty="0" smtClean="0"/>
              <a:t>Process as means for controlling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dirty="0" smtClean="0"/>
              <a:t>system</a:t>
            </a:r>
            <a:endParaRPr lang="en-US" dirty="0" smtClean="0"/>
          </a:p>
          <a:p>
            <a:pPr lvl="1"/>
            <a:r>
              <a:rPr lang="en-US" dirty="0" smtClean="0"/>
              <a:t>Controllable Causes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2167" y="4406259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5-09-29 at 9.4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876300"/>
            <a:ext cx="3492500" cy="274410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50300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583526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Object </a:t>
            </a:r>
          </a:p>
          <a:p>
            <a:pPr lvl="1"/>
            <a:r>
              <a:rPr lang="en-US" dirty="0" smtClean="0"/>
              <a:t>Go</a:t>
            </a:r>
            <a:r>
              <a:rPr lang="en-US" dirty="0" smtClean="0"/>
              <a:t>/No Go Gauges</a:t>
            </a:r>
          </a:p>
          <a:p>
            <a:pPr lvl="1"/>
            <a:r>
              <a:rPr lang="en-US" dirty="0" smtClean="0"/>
              <a:t>Quality is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parallelepiped</a:t>
            </a:r>
          </a:p>
          <a:p>
            <a:r>
              <a:rPr lang="en-US" dirty="0" smtClean="0"/>
              <a:t>Moved from </a:t>
            </a:r>
            <a:r>
              <a:rPr lang="en-US" dirty="0" smtClean="0"/>
              <a:t>Object </a:t>
            </a:r>
            <a:r>
              <a:rPr lang="en-US" dirty="0" smtClean="0"/>
              <a:t>to Process</a:t>
            </a:r>
          </a:p>
          <a:p>
            <a:r>
              <a:rPr lang="en-US" dirty="0" smtClean="0"/>
              <a:t>Process as means for controlling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dirty="0" smtClean="0"/>
              <a:t>system</a:t>
            </a:r>
            <a:endParaRPr lang="en-US" dirty="0" smtClean="0"/>
          </a:p>
          <a:p>
            <a:pPr lvl="1"/>
            <a:r>
              <a:rPr lang="en-US" dirty="0" smtClean="0"/>
              <a:t>Controllable Causes</a:t>
            </a:r>
          </a:p>
          <a:p>
            <a:pPr lvl="1"/>
            <a:r>
              <a:rPr lang="en-US" dirty="0" smtClean="0"/>
              <a:t>Uncontrollable Causes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2167" y="4406259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5-09-29 at 9.4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876300"/>
            <a:ext cx="3492500" cy="274410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9464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7429500" y="1200151"/>
            <a:ext cx="406400" cy="6921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Materializing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7583526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 </a:t>
            </a:r>
          </a:p>
          <a:p>
            <a:pPr lvl="1"/>
            <a:r>
              <a:rPr lang="en-US" dirty="0" smtClean="0"/>
              <a:t>Go</a:t>
            </a:r>
            <a:r>
              <a:rPr lang="en-US" dirty="0" smtClean="0"/>
              <a:t>/No Go Gauges</a:t>
            </a:r>
          </a:p>
          <a:p>
            <a:pPr lvl="1"/>
            <a:r>
              <a:rPr lang="en-US" dirty="0" smtClean="0"/>
              <a:t>Quality is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parallelepiped</a:t>
            </a:r>
          </a:p>
          <a:p>
            <a:r>
              <a:rPr lang="en-US" dirty="0" smtClean="0"/>
              <a:t>Moved from </a:t>
            </a:r>
            <a:r>
              <a:rPr lang="en-US" dirty="0" smtClean="0"/>
              <a:t>Object </a:t>
            </a:r>
            <a:r>
              <a:rPr lang="en-US" dirty="0" smtClean="0"/>
              <a:t>to Process</a:t>
            </a:r>
          </a:p>
          <a:p>
            <a:r>
              <a:rPr lang="en-US" dirty="0" smtClean="0"/>
              <a:t>Process as means for controlling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dirty="0" smtClean="0"/>
              <a:t>system</a:t>
            </a:r>
            <a:endParaRPr lang="en-US" dirty="0" smtClean="0"/>
          </a:p>
          <a:p>
            <a:pPr lvl="1"/>
            <a:r>
              <a:rPr lang="en-US" dirty="0" smtClean="0"/>
              <a:t>Controllable Causes</a:t>
            </a:r>
          </a:p>
          <a:p>
            <a:pPr lvl="1"/>
            <a:r>
              <a:rPr lang="en-US" dirty="0" smtClean="0"/>
              <a:t>Uncontrollable Causes</a:t>
            </a:r>
          </a:p>
          <a:p>
            <a:r>
              <a:rPr lang="en-US" dirty="0" smtClean="0"/>
              <a:t>Materialism of System implies materialism of software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2167" y="4406259"/>
            <a:ext cx="3231666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annada Sangam MN"/>
                <a:cs typeface="Kannada Sangam MN"/>
              </a:rPr>
              <a:t>Statistical Quality Control (1939)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77000" y="1200151"/>
            <a:ext cx="1358900" cy="514350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92950" y="1390651"/>
            <a:ext cx="1263650" cy="501649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2032002"/>
            <a:ext cx="1130300" cy="571498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03950" y="1892301"/>
            <a:ext cx="1225550" cy="520699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1892300"/>
            <a:ext cx="234950" cy="7112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3950" y="1714500"/>
            <a:ext cx="273050" cy="6985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203950" y="2413000"/>
            <a:ext cx="654050" cy="19050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77000" y="1714500"/>
            <a:ext cx="615950" cy="177801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300" y="1390651"/>
            <a:ext cx="368300" cy="64135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429500" y="1892301"/>
            <a:ext cx="558800" cy="139701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734300" y="1200151"/>
            <a:ext cx="622300" cy="19050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5-09-29 at 9.4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876300"/>
            <a:ext cx="3492500" cy="2744107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0737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205978"/>
            <a:ext cx="6610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Shewhart’s Philosophical Problem </a:t>
            </a:r>
            <a:endParaRPr lang="en-US" dirty="0"/>
          </a:p>
        </p:txBody>
      </p:sp>
      <p:pic>
        <p:nvPicPr>
          <p:cNvPr id="4" name="Picture 3" descr="Screen Shot 2015-09-29 at 9.40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769043" y="1441451"/>
            <a:ext cx="3155257" cy="2924946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6675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205978"/>
            <a:ext cx="6610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Shewhart’s Philosophical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2" y="1082279"/>
            <a:ext cx="3101108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Causality Problem</a:t>
            </a:r>
          </a:p>
          <a:p>
            <a:pPr marL="313502" lvl="1" indent="0">
              <a:buNone/>
            </a:pPr>
            <a:endParaRPr lang="en-US" sz="1400" dirty="0"/>
          </a:p>
        </p:txBody>
      </p:sp>
      <p:pic>
        <p:nvPicPr>
          <p:cNvPr id="4" name="Picture 3" descr="Screen Shot 2015-09-29 at 9.40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769043" y="1441451"/>
            <a:ext cx="3155257" cy="2924946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8988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205978"/>
            <a:ext cx="6610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Shewhart’s Philosophical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2" y="1082279"/>
            <a:ext cx="3101108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Causality Problem</a:t>
            </a:r>
          </a:p>
          <a:p>
            <a:r>
              <a:rPr lang="en-US" dirty="0" smtClean="0"/>
              <a:t>Specify</a:t>
            </a:r>
          </a:p>
          <a:p>
            <a:pPr lvl="1"/>
            <a:r>
              <a:rPr lang="en-US" dirty="0" smtClean="0"/>
              <a:t>Want for operation </a:t>
            </a:r>
          </a:p>
          <a:p>
            <a:pPr marL="313502" lvl="1" indent="0">
              <a:buNone/>
            </a:pPr>
            <a:endParaRPr lang="en-US" sz="1400" dirty="0"/>
          </a:p>
        </p:txBody>
      </p:sp>
      <p:pic>
        <p:nvPicPr>
          <p:cNvPr id="4" name="Picture 3" descr="Screen Shot 2015-09-29 at 9.40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769043" y="1441451"/>
            <a:ext cx="3155257" cy="2924946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8853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205978"/>
            <a:ext cx="6610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Shewhart’s Philosophical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2" y="1082279"/>
            <a:ext cx="3101108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Causality Problem</a:t>
            </a:r>
          </a:p>
          <a:p>
            <a:r>
              <a:rPr lang="en-US" dirty="0" smtClean="0"/>
              <a:t>Specify</a:t>
            </a:r>
          </a:p>
          <a:p>
            <a:pPr lvl="1"/>
            <a:r>
              <a:rPr lang="en-US" dirty="0" smtClean="0"/>
              <a:t>Want for operation </a:t>
            </a:r>
          </a:p>
          <a:p>
            <a:r>
              <a:rPr lang="en-US" dirty="0" smtClean="0"/>
              <a:t>Production </a:t>
            </a:r>
          </a:p>
          <a:p>
            <a:pPr lvl="1"/>
            <a:r>
              <a:rPr lang="en-US" dirty="0" smtClean="0"/>
              <a:t>Adjust manufacture</a:t>
            </a:r>
          </a:p>
          <a:p>
            <a:pPr marL="313502" lvl="1" indent="0">
              <a:buNone/>
            </a:pPr>
            <a:endParaRPr lang="en-US" sz="1400" dirty="0"/>
          </a:p>
        </p:txBody>
      </p:sp>
      <p:pic>
        <p:nvPicPr>
          <p:cNvPr id="4" name="Picture 3" descr="Screen Shot 2015-09-29 at 9.40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769043" y="1441451"/>
            <a:ext cx="3155257" cy="2924946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34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499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205978"/>
            <a:ext cx="6610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Shewhart’s Philosophical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2" y="1082279"/>
            <a:ext cx="3101108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Causality Problem</a:t>
            </a:r>
          </a:p>
          <a:p>
            <a:r>
              <a:rPr lang="en-US" dirty="0" smtClean="0"/>
              <a:t>Specify</a:t>
            </a:r>
          </a:p>
          <a:p>
            <a:pPr lvl="1"/>
            <a:r>
              <a:rPr lang="en-US" dirty="0" smtClean="0"/>
              <a:t>Want for operation </a:t>
            </a:r>
          </a:p>
          <a:p>
            <a:r>
              <a:rPr lang="en-US" dirty="0" smtClean="0"/>
              <a:t>Production </a:t>
            </a:r>
          </a:p>
          <a:p>
            <a:pPr lvl="1"/>
            <a:r>
              <a:rPr lang="en-US" dirty="0" smtClean="0"/>
              <a:t>Adjust manufacture</a:t>
            </a:r>
          </a:p>
          <a:p>
            <a:r>
              <a:rPr lang="en-US" dirty="0" smtClean="0"/>
              <a:t>Inspect</a:t>
            </a:r>
          </a:p>
          <a:p>
            <a:pPr lvl="1"/>
            <a:r>
              <a:rPr lang="en-US" dirty="0" smtClean="0"/>
              <a:t>What you can see</a:t>
            </a:r>
          </a:p>
          <a:p>
            <a:pPr marL="313502" lvl="1" indent="0">
              <a:buNone/>
            </a:pPr>
            <a:r>
              <a:rPr lang="en-US" dirty="0" smtClean="0"/>
              <a:t>	</a:t>
            </a:r>
            <a:r>
              <a:rPr lang="en-US" sz="1400" dirty="0" smtClean="0"/>
              <a:t>(nondestructive)</a:t>
            </a:r>
          </a:p>
          <a:p>
            <a:pPr marL="313502" lvl="1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(sample destructive</a:t>
            </a:r>
            <a:r>
              <a:rPr lang="en-US" sz="1400" dirty="0" smtClean="0"/>
              <a:t>)</a:t>
            </a:r>
          </a:p>
          <a:p>
            <a:pPr marL="313502" lvl="1" indent="0">
              <a:buNone/>
            </a:pPr>
            <a:endParaRPr lang="en-US" sz="1400" dirty="0"/>
          </a:p>
        </p:txBody>
      </p:sp>
      <p:pic>
        <p:nvPicPr>
          <p:cNvPr id="4" name="Picture 3" descr="Screen Shot 2015-09-29 at 9.40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769043" y="1441451"/>
            <a:ext cx="3155257" cy="2924946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63628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Solution</a:t>
            </a:r>
            <a:endParaRPr lang="en-US" dirty="0"/>
          </a:p>
        </p:txBody>
      </p:sp>
      <p:pic>
        <p:nvPicPr>
          <p:cNvPr id="4" name="Picture 3" descr="postcard-chicago-western-electric-lead-press-room-interior-hawthorne-electrical-capital-of-america-c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9" t="26162"/>
          <a:stretch/>
        </p:blipFill>
        <p:spPr>
          <a:xfrm>
            <a:off x="5328134" y="1063228"/>
            <a:ext cx="3663466" cy="300077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95977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Controllable Influences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ostcard-chicago-western-electric-lead-press-room-interior-hawthorne-electrical-capital-of-america-c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9" t="26162"/>
          <a:stretch/>
        </p:blipFill>
        <p:spPr>
          <a:xfrm>
            <a:off x="5328134" y="1063228"/>
            <a:ext cx="3663466" cy="300077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2260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Controllable Influences</a:t>
            </a:r>
          </a:p>
          <a:p>
            <a:r>
              <a:rPr lang="en-US" dirty="0" smtClean="0"/>
              <a:t>Equalize Variation of </a:t>
            </a:r>
            <a:r>
              <a:rPr lang="en-US" dirty="0" smtClean="0"/>
              <a:t>Uncontrollable</a:t>
            </a:r>
          </a:p>
          <a:p>
            <a:endParaRPr lang="en-US" dirty="0"/>
          </a:p>
        </p:txBody>
      </p:sp>
      <p:pic>
        <p:nvPicPr>
          <p:cNvPr id="4" name="Picture 3" descr="postcard-chicago-western-electric-lead-press-room-interior-hawthorne-electrical-capital-of-america-c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9" t="26162"/>
          <a:stretch/>
        </p:blipFill>
        <p:spPr>
          <a:xfrm>
            <a:off x="5328134" y="1063228"/>
            <a:ext cx="3663466" cy="300077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66018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Controllable Influences</a:t>
            </a:r>
          </a:p>
          <a:p>
            <a:r>
              <a:rPr lang="en-US" dirty="0" smtClean="0"/>
              <a:t>Equalize Variation of </a:t>
            </a:r>
            <a:r>
              <a:rPr lang="en-US" dirty="0" smtClean="0"/>
              <a:t>Uncontrollable</a:t>
            </a:r>
          </a:p>
          <a:p>
            <a:r>
              <a:rPr lang="en-US" dirty="0" smtClean="0"/>
              <a:t>Largely overlooked in modern applications</a:t>
            </a:r>
          </a:p>
          <a:p>
            <a:endParaRPr lang="en-US" dirty="0"/>
          </a:p>
        </p:txBody>
      </p:sp>
      <p:pic>
        <p:nvPicPr>
          <p:cNvPr id="4" name="Picture 3" descr="postcard-chicago-western-electric-lead-press-room-interior-hawthorne-electrical-capital-of-america-c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9" t="26162"/>
          <a:stretch/>
        </p:blipFill>
        <p:spPr>
          <a:xfrm>
            <a:off x="5328134" y="1063228"/>
            <a:ext cx="3663466" cy="300077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46893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Controllable Influences</a:t>
            </a:r>
          </a:p>
          <a:p>
            <a:r>
              <a:rPr lang="en-US" dirty="0" smtClean="0"/>
              <a:t>Equalize Variation of </a:t>
            </a:r>
            <a:r>
              <a:rPr lang="en-US" dirty="0" smtClean="0"/>
              <a:t>Uncontrollable</a:t>
            </a:r>
          </a:p>
          <a:p>
            <a:r>
              <a:rPr lang="en-US" dirty="0" smtClean="0"/>
              <a:t>Largely overlooked in modern applications</a:t>
            </a:r>
          </a:p>
          <a:p>
            <a:r>
              <a:rPr lang="en-US" dirty="0" smtClean="0"/>
              <a:t>Assume fundamental materialism</a:t>
            </a:r>
          </a:p>
          <a:p>
            <a:endParaRPr lang="en-US" dirty="0"/>
          </a:p>
        </p:txBody>
      </p:sp>
      <p:pic>
        <p:nvPicPr>
          <p:cNvPr id="4" name="Picture 3" descr="postcard-chicago-western-electric-lead-press-room-interior-hawthorne-electrical-capital-of-america-c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9" t="26162"/>
          <a:stretch/>
        </p:blipFill>
        <p:spPr>
          <a:xfrm>
            <a:off x="5328134" y="1063228"/>
            <a:ext cx="3663466" cy="300077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01179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Controllable Influences</a:t>
            </a:r>
          </a:p>
          <a:p>
            <a:r>
              <a:rPr lang="en-US" dirty="0" smtClean="0"/>
              <a:t>Equalize Variation of </a:t>
            </a:r>
            <a:r>
              <a:rPr lang="en-US" dirty="0" smtClean="0"/>
              <a:t>Uncontrollable</a:t>
            </a:r>
          </a:p>
          <a:p>
            <a:r>
              <a:rPr lang="en-US" dirty="0" smtClean="0"/>
              <a:t>Largely overlooked in modern applications</a:t>
            </a:r>
          </a:p>
          <a:p>
            <a:r>
              <a:rPr lang="en-US" dirty="0" smtClean="0"/>
              <a:t>Assume fundamental materialism</a:t>
            </a:r>
          </a:p>
          <a:p>
            <a:pPr lvl="1"/>
            <a:r>
              <a:rPr lang="en-US" dirty="0" smtClean="0"/>
              <a:t>Underlying thing</a:t>
            </a:r>
          </a:p>
          <a:p>
            <a:endParaRPr lang="en-US" dirty="0"/>
          </a:p>
        </p:txBody>
      </p:sp>
      <p:pic>
        <p:nvPicPr>
          <p:cNvPr id="4" name="Picture 3" descr="postcard-chicago-western-electric-lead-press-room-interior-hawthorne-electrical-capital-of-america-c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9" t="26162"/>
          <a:stretch/>
        </p:blipFill>
        <p:spPr>
          <a:xfrm>
            <a:off x="5328134" y="1063228"/>
            <a:ext cx="3663466" cy="300077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51214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Controllable Influences</a:t>
            </a:r>
          </a:p>
          <a:p>
            <a:r>
              <a:rPr lang="en-US" dirty="0" smtClean="0"/>
              <a:t>Equalize Variation of </a:t>
            </a:r>
            <a:r>
              <a:rPr lang="en-US" dirty="0" smtClean="0"/>
              <a:t>Uncontrollable</a:t>
            </a:r>
          </a:p>
          <a:p>
            <a:r>
              <a:rPr lang="en-US" dirty="0" smtClean="0"/>
              <a:t>Largely overlooked in modern applications</a:t>
            </a:r>
          </a:p>
          <a:p>
            <a:r>
              <a:rPr lang="en-US" dirty="0" smtClean="0"/>
              <a:t>Assume fundamental materialism</a:t>
            </a:r>
          </a:p>
          <a:p>
            <a:pPr lvl="1"/>
            <a:r>
              <a:rPr lang="en-US" dirty="0" smtClean="0"/>
              <a:t>Underlying thing</a:t>
            </a:r>
          </a:p>
          <a:p>
            <a:pPr lvl="1"/>
            <a:r>
              <a:rPr lang="en-US" dirty="0" smtClean="0"/>
              <a:t>Materialized process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ostcard-chicago-western-electric-lead-press-room-interior-hawthorne-electrical-capital-of-america-c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9" t="26162"/>
          <a:stretch/>
        </p:blipFill>
        <p:spPr>
          <a:xfrm>
            <a:off x="5328134" y="1063228"/>
            <a:ext cx="3663466" cy="300077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67870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52551"/>
            <a:ext cx="2279650" cy="1898651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33000">
                  <a:schemeClr val="bg2">
                    <a:lumMod val="25000"/>
                    <a:alpha val="84000"/>
                  </a:schemeClr>
                </a:gs>
                <a:gs pos="100000">
                  <a:srgbClr val="FF0000">
                    <a:alpha val="95000"/>
                  </a:srgbClr>
                </a:gs>
                <a:gs pos="63000">
                  <a:schemeClr val="bg2">
                    <a:lumMod val="50000"/>
                    <a:alpha val="59000"/>
                  </a:schemeClr>
                </a:gs>
              </a:gsLst>
              <a:lin ang="2052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Software</a:t>
            </a:r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4" l="30000" r="100000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7"/>
          <a:stretch/>
        </p:blipFill>
        <p:spPr>
          <a:xfrm>
            <a:off x="228600" y="927102"/>
            <a:ext cx="227965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" y="3353536"/>
            <a:ext cx="1917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Barry Boehm</a:t>
            </a:r>
            <a:r>
              <a:rPr lang="en-US" sz="1600" dirty="0" smtClean="0">
                <a:latin typeface="Kannada Sangam MN"/>
                <a:cs typeface="Kannada Sangam MN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133386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52551"/>
            <a:ext cx="2279650" cy="1898651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33000">
                  <a:schemeClr val="bg2">
                    <a:lumMod val="25000"/>
                    <a:alpha val="84000"/>
                  </a:schemeClr>
                </a:gs>
                <a:gs pos="100000">
                  <a:srgbClr val="FF0000">
                    <a:alpha val="95000"/>
                  </a:srgbClr>
                </a:gs>
                <a:gs pos="63000">
                  <a:schemeClr val="bg2">
                    <a:lumMod val="50000"/>
                    <a:alpha val="59000"/>
                  </a:schemeClr>
                </a:gs>
              </a:gsLst>
              <a:lin ang="2052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92" y="1352551"/>
            <a:ext cx="4707460" cy="3394472"/>
          </a:xfrm>
        </p:spPr>
        <p:txBody>
          <a:bodyPr/>
          <a:lstStyle/>
          <a:p>
            <a:r>
              <a:rPr lang="en-US" dirty="0" smtClean="0"/>
              <a:t>Materializing Action of System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4" l="30000" r="100000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7"/>
          <a:stretch/>
        </p:blipFill>
        <p:spPr>
          <a:xfrm>
            <a:off x="228600" y="927102"/>
            <a:ext cx="227965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" y="3353536"/>
            <a:ext cx="1917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Barry Boehm</a:t>
            </a:r>
            <a:r>
              <a:rPr lang="en-US" sz="1600" dirty="0" smtClean="0">
                <a:latin typeface="Kannada Sangam MN"/>
                <a:cs typeface="Kannada Sangam MN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565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Electrical Engineering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148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52551"/>
            <a:ext cx="2279650" cy="1898651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33000">
                  <a:schemeClr val="bg2">
                    <a:lumMod val="25000"/>
                    <a:alpha val="84000"/>
                  </a:schemeClr>
                </a:gs>
                <a:gs pos="100000">
                  <a:srgbClr val="FF0000">
                    <a:alpha val="95000"/>
                  </a:srgbClr>
                </a:gs>
                <a:gs pos="63000">
                  <a:schemeClr val="bg2">
                    <a:lumMod val="50000"/>
                    <a:alpha val="59000"/>
                  </a:schemeClr>
                </a:gs>
              </a:gsLst>
              <a:lin ang="2052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92" y="1352551"/>
            <a:ext cx="4707460" cy="3394472"/>
          </a:xfrm>
        </p:spPr>
        <p:txBody>
          <a:bodyPr/>
          <a:lstStyle/>
          <a:p>
            <a:r>
              <a:rPr lang="en-US" dirty="0" smtClean="0"/>
              <a:t>Materializing Action of System</a:t>
            </a:r>
          </a:p>
          <a:p>
            <a:r>
              <a:rPr lang="en-US" dirty="0" smtClean="0"/>
              <a:t>Quality is Uniform 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4" l="30000" r="100000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7"/>
          <a:stretch/>
        </p:blipFill>
        <p:spPr>
          <a:xfrm>
            <a:off x="228600" y="927102"/>
            <a:ext cx="227965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" y="3353536"/>
            <a:ext cx="1917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Barry Boehm</a:t>
            </a:r>
            <a:r>
              <a:rPr lang="en-US" sz="1600" dirty="0" smtClean="0">
                <a:latin typeface="Kannada Sangam MN"/>
                <a:cs typeface="Kannada Sangam MN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984141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52551"/>
            <a:ext cx="2279650" cy="1898651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33000">
                  <a:schemeClr val="bg2">
                    <a:lumMod val="25000"/>
                    <a:alpha val="84000"/>
                  </a:schemeClr>
                </a:gs>
                <a:gs pos="100000">
                  <a:srgbClr val="FF0000">
                    <a:alpha val="95000"/>
                  </a:srgbClr>
                </a:gs>
                <a:gs pos="63000">
                  <a:schemeClr val="bg2">
                    <a:lumMod val="50000"/>
                    <a:alpha val="59000"/>
                  </a:schemeClr>
                </a:gs>
              </a:gsLst>
              <a:lin ang="2052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92" y="1352551"/>
            <a:ext cx="4707460" cy="3394472"/>
          </a:xfrm>
        </p:spPr>
        <p:txBody>
          <a:bodyPr/>
          <a:lstStyle/>
          <a:p>
            <a:r>
              <a:rPr lang="en-US" dirty="0" smtClean="0"/>
              <a:t>Materializing Action of System</a:t>
            </a:r>
          </a:p>
          <a:p>
            <a:r>
              <a:rPr lang="en-US" dirty="0" smtClean="0"/>
              <a:t>Quality is Uniform Action</a:t>
            </a:r>
          </a:p>
          <a:p>
            <a:r>
              <a:rPr lang="en-US" dirty="0" smtClean="0"/>
              <a:t>Controllable forces more general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4" l="30000" r="100000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7"/>
          <a:stretch/>
        </p:blipFill>
        <p:spPr>
          <a:xfrm>
            <a:off x="228600" y="927102"/>
            <a:ext cx="227965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" y="3353536"/>
            <a:ext cx="1917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Barry Boehm</a:t>
            </a:r>
            <a:r>
              <a:rPr lang="en-US" sz="1600" dirty="0" smtClean="0">
                <a:latin typeface="Kannada Sangam MN"/>
                <a:cs typeface="Kannada Sangam MN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385167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52551"/>
            <a:ext cx="2279650" cy="1898651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33000">
                  <a:schemeClr val="bg2">
                    <a:lumMod val="25000"/>
                    <a:alpha val="84000"/>
                  </a:schemeClr>
                </a:gs>
                <a:gs pos="100000">
                  <a:srgbClr val="FF0000">
                    <a:alpha val="95000"/>
                  </a:srgbClr>
                </a:gs>
                <a:gs pos="63000">
                  <a:schemeClr val="bg2">
                    <a:lumMod val="50000"/>
                    <a:alpha val="59000"/>
                  </a:schemeClr>
                </a:gs>
              </a:gsLst>
              <a:lin ang="2052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92" y="1352551"/>
            <a:ext cx="4707460" cy="3394472"/>
          </a:xfrm>
        </p:spPr>
        <p:txBody>
          <a:bodyPr/>
          <a:lstStyle/>
          <a:p>
            <a:r>
              <a:rPr lang="en-US" dirty="0" smtClean="0"/>
              <a:t>Materializing Action of System</a:t>
            </a:r>
          </a:p>
          <a:p>
            <a:r>
              <a:rPr lang="en-US" dirty="0" smtClean="0"/>
              <a:t>Quality is Uniform Action</a:t>
            </a:r>
          </a:p>
          <a:p>
            <a:r>
              <a:rPr lang="en-US" dirty="0" smtClean="0"/>
              <a:t>Controllable forces more general</a:t>
            </a:r>
          </a:p>
          <a:p>
            <a:r>
              <a:rPr lang="en-US" dirty="0" smtClean="0"/>
              <a:t>Uncontrollable forces more prevalent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4" l="30000" r="100000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7"/>
          <a:stretch/>
        </p:blipFill>
        <p:spPr>
          <a:xfrm>
            <a:off x="228600" y="927102"/>
            <a:ext cx="227965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" y="3353536"/>
            <a:ext cx="1917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Barry Boehm</a:t>
            </a:r>
            <a:r>
              <a:rPr lang="en-US" sz="1600" dirty="0" smtClean="0">
                <a:latin typeface="Kannada Sangam MN"/>
                <a:cs typeface="Kannada Sangam MN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278956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52551"/>
            <a:ext cx="2279650" cy="1898651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33000">
                  <a:schemeClr val="bg2">
                    <a:lumMod val="25000"/>
                    <a:alpha val="84000"/>
                  </a:schemeClr>
                </a:gs>
                <a:gs pos="100000">
                  <a:srgbClr val="FF0000">
                    <a:alpha val="95000"/>
                  </a:srgbClr>
                </a:gs>
                <a:gs pos="63000">
                  <a:schemeClr val="bg2">
                    <a:lumMod val="50000"/>
                    <a:alpha val="59000"/>
                  </a:schemeClr>
                </a:gs>
              </a:gsLst>
              <a:lin ang="2052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592" y="1352551"/>
            <a:ext cx="4707460" cy="3394472"/>
          </a:xfrm>
        </p:spPr>
        <p:txBody>
          <a:bodyPr/>
          <a:lstStyle/>
          <a:p>
            <a:r>
              <a:rPr lang="en-US" dirty="0" smtClean="0"/>
              <a:t>Materializing Action of System</a:t>
            </a:r>
          </a:p>
          <a:p>
            <a:r>
              <a:rPr lang="en-US" dirty="0" smtClean="0"/>
              <a:t>Quality is Uniform Action</a:t>
            </a:r>
          </a:p>
          <a:p>
            <a:r>
              <a:rPr lang="en-US" dirty="0" smtClean="0"/>
              <a:t>Controllable forces more general</a:t>
            </a:r>
          </a:p>
          <a:p>
            <a:r>
              <a:rPr lang="en-US" dirty="0" smtClean="0"/>
              <a:t>Uncontrollable forces more prevalent</a:t>
            </a:r>
          </a:p>
          <a:p>
            <a:r>
              <a:rPr lang="en-US" dirty="0" smtClean="0"/>
              <a:t>Implemented in Standards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4" l="30000" r="100000"/>
                    </a14:imgEffect>
                    <a14:imgEffect>
                      <a14:saturation sa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7"/>
          <a:stretch/>
        </p:blipFill>
        <p:spPr>
          <a:xfrm>
            <a:off x="228600" y="927102"/>
            <a:ext cx="227965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" y="3353536"/>
            <a:ext cx="191770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annada Sangam MN"/>
                <a:cs typeface="Kannada Sangam MN"/>
              </a:rPr>
              <a:t>Barry Boehm</a:t>
            </a:r>
            <a:r>
              <a:rPr lang="en-US" sz="1600" dirty="0" smtClean="0">
                <a:latin typeface="Kannada Sangam MN"/>
                <a:cs typeface="Kannada Sangam MN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812549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091026" cy="8572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IEEE Standardization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99" y="393700"/>
            <a:ext cx="2569737" cy="350908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06375" dir="2094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9642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091026" cy="8572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IEEE Standardization</a:t>
            </a:r>
            <a:endParaRPr lang="en-US" dirty="0">
              <a:latin typeface="Calibri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218026" cy="339447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Begins in 1978</a:t>
            </a:r>
          </a:p>
          <a:p>
            <a:pPr lvl="1"/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99" y="393700"/>
            <a:ext cx="2569737" cy="350908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06375" dir="2094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5757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091026" cy="8572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IEEE Standardization</a:t>
            </a:r>
            <a:endParaRPr lang="en-US" dirty="0">
              <a:latin typeface="Calibri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218026" cy="339447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Begins in 1978</a:t>
            </a:r>
          </a:p>
          <a:p>
            <a:r>
              <a:rPr lang="en-US" dirty="0" smtClean="0">
                <a:latin typeface="Calibri" charset="0"/>
              </a:rPr>
              <a:t>IEEE </a:t>
            </a:r>
            <a:r>
              <a:rPr lang="en-US" dirty="0" smtClean="0">
                <a:latin typeface="Calibri" charset="0"/>
              </a:rPr>
              <a:t>730: Quality Assurance </a:t>
            </a:r>
            <a:r>
              <a:rPr lang="en-US" dirty="0" smtClean="0">
                <a:latin typeface="Calibri" charset="0"/>
              </a:rPr>
              <a:t>Plans</a:t>
            </a:r>
          </a:p>
          <a:p>
            <a:pPr lvl="1"/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99" y="393700"/>
            <a:ext cx="2569737" cy="350908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06375" dir="2094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16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73074" y="205978"/>
            <a:ext cx="4091026" cy="8572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IEEE Standardization</a:t>
            </a:r>
            <a:endParaRPr lang="en-US" dirty="0">
              <a:latin typeface="Calibri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218026" cy="339447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Begins in 1978</a:t>
            </a:r>
          </a:p>
          <a:p>
            <a:r>
              <a:rPr lang="en-US" dirty="0" smtClean="0">
                <a:latin typeface="Calibri" charset="0"/>
              </a:rPr>
              <a:t>IEEE </a:t>
            </a:r>
            <a:r>
              <a:rPr lang="en-US" dirty="0" smtClean="0">
                <a:latin typeface="Calibri" charset="0"/>
              </a:rPr>
              <a:t>730: Quality Assurance </a:t>
            </a:r>
            <a:r>
              <a:rPr lang="en-US" dirty="0" smtClean="0">
                <a:latin typeface="Calibri" charset="0"/>
              </a:rPr>
              <a:t>Plans</a:t>
            </a:r>
          </a:p>
          <a:p>
            <a:r>
              <a:rPr lang="en-US" dirty="0" smtClean="0">
                <a:latin typeface="Calibri" charset="0"/>
              </a:rPr>
              <a:t>Defining material (measurable) nature of software</a:t>
            </a:r>
            <a:endParaRPr lang="en-US" dirty="0" smtClean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99" y="393700"/>
            <a:ext cx="2569737" cy="350908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06375" dir="2094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2992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8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829 Software Test Documentation (1983)</a:t>
            </a:r>
          </a:p>
          <a:p>
            <a:pPr marL="313502" lvl="1" indent="0">
              <a:buNone/>
              <a:defRPr/>
            </a:pP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1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e</a:t>
            </a:r>
            <a:r>
              <a:rPr lang="en-US" dirty="0" smtClean="0"/>
              <a:t>ngineering electricity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2852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829 Software Test Documentation (1983)</a:t>
            </a:r>
          </a:p>
          <a:p>
            <a:pPr lvl="1">
              <a:defRPr/>
            </a:pPr>
            <a:r>
              <a:rPr lang="en-US" dirty="0" smtClean="0"/>
              <a:t>830 Requirements Specification (1984)</a:t>
            </a:r>
          </a:p>
          <a:p>
            <a:pPr marL="313502" lvl="1" indent="0">
              <a:buNone/>
              <a:defRPr/>
            </a:pP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3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829 Software Test Documentation (1983)</a:t>
            </a:r>
          </a:p>
          <a:p>
            <a:pPr lvl="1">
              <a:defRPr/>
            </a:pPr>
            <a:r>
              <a:rPr lang="en-US" dirty="0" smtClean="0"/>
              <a:t>830 Requirements Specification (1984)</a:t>
            </a:r>
          </a:p>
          <a:p>
            <a:pPr lvl="1">
              <a:defRPr/>
            </a:pPr>
            <a:r>
              <a:rPr lang="en-US" dirty="0" smtClean="0"/>
              <a:t>1002 Taxonomy for Software Standards (1987)</a:t>
            </a:r>
          </a:p>
          <a:p>
            <a:pPr marL="313502" lvl="1" indent="0">
              <a:buNone/>
              <a:defRPr/>
            </a:pP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8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829 Software Test Documentation (1983)</a:t>
            </a:r>
          </a:p>
          <a:p>
            <a:pPr lvl="1">
              <a:defRPr/>
            </a:pPr>
            <a:r>
              <a:rPr lang="en-US" dirty="0" smtClean="0"/>
              <a:t>830 Requirements Specification (1984)</a:t>
            </a:r>
          </a:p>
          <a:p>
            <a:pPr lvl="1">
              <a:defRPr/>
            </a:pPr>
            <a:r>
              <a:rPr lang="en-US" dirty="0" smtClean="0"/>
              <a:t>1002 Taxonomy for Software Standards (1987)</a:t>
            </a:r>
          </a:p>
          <a:p>
            <a:pPr lvl="1">
              <a:defRPr/>
            </a:pPr>
            <a:r>
              <a:rPr lang="en-US" dirty="0" smtClean="0"/>
              <a:t>730 Quality Assurance Plans (1988)</a:t>
            </a:r>
          </a:p>
          <a:p>
            <a:pPr marL="313502" lvl="1" indent="0">
              <a:buNone/>
              <a:defRPr/>
            </a:pP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8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829 Software Test Documentation (1983)</a:t>
            </a:r>
          </a:p>
          <a:p>
            <a:pPr lvl="1">
              <a:defRPr/>
            </a:pPr>
            <a:r>
              <a:rPr lang="en-US" dirty="0" smtClean="0"/>
              <a:t>830 Requirements Specification (1984)</a:t>
            </a:r>
          </a:p>
          <a:p>
            <a:pPr lvl="1">
              <a:defRPr/>
            </a:pPr>
            <a:r>
              <a:rPr lang="en-US" dirty="0" smtClean="0"/>
              <a:t>1002 Taxonomy for Software Standards (1987)</a:t>
            </a:r>
          </a:p>
          <a:p>
            <a:pPr lvl="1">
              <a:defRPr/>
            </a:pPr>
            <a:r>
              <a:rPr lang="en-US" dirty="0" smtClean="0"/>
              <a:t>730 Quality Assurance Plans (1988)</a:t>
            </a:r>
          </a:p>
          <a:p>
            <a:pPr lvl="1">
              <a:defRPr/>
            </a:pPr>
            <a:r>
              <a:rPr lang="en-US" dirty="0" smtClean="0"/>
              <a:t>982 Measures of Dependability (1988)</a:t>
            </a:r>
          </a:p>
          <a:p>
            <a:pPr marL="313502" lvl="1" indent="0">
              <a:buNone/>
              <a:defRPr/>
            </a:pP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5-09-29 at 9.4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1922435" y="2929387"/>
            <a:ext cx="1796357" cy="1665236"/>
          </a:xfrm>
          <a:prstGeom prst="rect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6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829 Software Test Documentation (1983)</a:t>
            </a:r>
          </a:p>
          <a:p>
            <a:pPr lvl="1">
              <a:defRPr/>
            </a:pPr>
            <a:r>
              <a:rPr lang="en-US" dirty="0" smtClean="0"/>
              <a:t>830 Requirements Specification (1984)</a:t>
            </a:r>
          </a:p>
          <a:p>
            <a:pPr lvl="1">
              <a:defRPr/>
            </a:pPr>
            <a:r>
              <a:rPr lang="en-US" dirty="0" smtClean="0"/>
              <a:t>1002 Taxonomy for Software Standards (1987)</a:t>
            </a:r>
          </a:p>
          <a:p>
            <a:pPr lvl="1">
              <a:defRPr/>
            </a:pPr>
            <a:r>
              <a:rPr lang="en-US" dirty="0" smtClean="0"/>
              <a:t>730 Quality Assurance Plans (1988)</a:t>
            </a:r>
          </a:p>
          <a:p>
            <a:pPr lvl="1">
              <a:defRPr/>
            </a:pPr>
            <a:r>
              <a:rPr lang="en-US" dirty="0" smtClean="0"/>
              <a:t>982 Measures of Dependability (1988)</a:t>
            </a:r>
          </a:p>
          <a:p>
            <a:pPr lvl="1">
              <a:defRPr/>
            </a:pPr>
            <a:r>
              <a:rPr lang="en-US" dirty="0" smtClean="0"/>
              <a:t>828 Configuration Management (1990)</a:t>
            </a:r>
          </a:p>
          <a:p>
            <a:pPr marL="313502" lvl="1" indent="0">
              <a:buNone/>
              <a:defRPr/>
            </a:pP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5-09-29 at 9.4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1922435" y="2929387"/>
            <a:ext cx="1796357" cy="1665236"/>
          </a:xfrm>
          <a:prstGeom prst="rect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9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IEEE Computer Society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829 Software Test Documentation (1983)</a:t>
            </a:r>
          </a:p>
          <a:p>
            <a:pPr lvl="1">
              <a:defRPr/>
            </a:pPr>
            <a:r>
              <a:rPr lang="en-US" dirty="0" smtClean="0"/>
              <a:t>830 Requirements Specification (1984)</a:t>
            </a:r>
          </a:p>
          <a:p>
            <a:pPr lvl="1">
              <a:defRPr/>
            </a:pPr>
            <a:r>
              <a:rPr lang="en-US" dirty="0" smtClean="0"/>
              <a:t>1002 Taxonomy for Software Standards (1987)</a:t>
            </a:r>
          </a:p>
          <a:p>
            <a:pPr lvl="1">
              <a:defRPr/>
            </a:pPr>
            <a:r>
              <a:rPr lang="en-US" dirty="0" smtClean="0"/>
              <a:t>730 Quality Assurance Plans (1988)</a:t>
            </a:r>
          </a:p>
          <a:p>
            <a:pPr lvl="1">
              <a:defRPr/>
            </a:pPr>
            <a:r>
              <a:rPr lang="en-US" dirty="0" smtClean="0"/>
              <a:t>982 Measures of Dependability (1988)</a:t>
            </a:r>
          </a:p>
          <a:p>
            <a:pPr lvl="1">
              <a:defRPr/>
            </a:pPr>
            <a:r>
              <a:rPr lang="en-US" dirty="0" smtClean="0"/>
              <a:t>828 Configuration Management (1990)</a:t>
            </a:r>
          </a:p>
          <a:p>
            <a:pPr lvl="1">
              <a:defRPr/>
            </a:pPr>
            <a:r>
              <a:rPr lang="en-US" dirty="0" smtClean="0"/>
              <a:t>1074 Software Lifecycle (1991)</a:t>
            </a:r>
          </a:p>
          <a:p>
            <a:pPr marL="313502" lvl="1" indent="0">
              <a:buNone/>
              <a:defRPr/>
            </a:pPr>
            <a:endParaRPr lang="en-US" dirty="0"/>
          </a:p>
        </p:txBody>
      </p:sp>
      <p:pic>
        <p:nvPicPr>
          <p:cNvPr id="6" name="Picture 5" descr="Screen Shot 2015-09-30 at 11.0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850900"/>
            <a:ext cx="3276600" cy="246241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5-09-29 at 9.4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t="29700" r="29137" b="17383"/>
          <a:stretch/>
        </p:blipFill>
        <p:spPr>
          <a:xfrm>
            <a:off x="1922435" y="2929387"/>
            <a:ext cx="1796357" cy="1665236"/>
          </a:xfrm>
          <a:prstGeom prst="rect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learn about Philosophy?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Engineers more Pragmatists than we thought</a:t>
            </a:r>
          </a:p>
          <a:p>
            <a:r>
              <a:rPr lang="en-US" dirty="0" smtClean="0"/>
              <a:t>Less Rational Positivists</a:t>
            </a:r>
          </a:p>
          <a:p>
            <a:r>
              <a:rPr lang="en-US" dirty="0" smtClean="0"/>
              <a:t>Clearly Mathematical Logic still important</a:t>
            </a:r>
          </a:p>
          <a:p>
            <a:r>
              <a:rPr lang="en-US" dirty="0" smtClean="0"/>
              <a:t>Materialize Problem </a:t>
            </a:r>
          </a:p>
          <a:p>
            <a:pPr lvl="1"/>
            <a:r>
              <a:rPr lang="en-US" dirty="0" smtClean="0"/>
              <a:t>Identify aspects that can be put in box</a:t>
            </a:r>
          </a:p>
          <a:p>
            <a:pPr lvl="1"/>
            <a:r>
              <a:rPr lang="en-US" dirty="0" smtClean="0"/>
              <a:t>Solve those aspects</a:t>
            </a:r>
          </a:p>
          <a:p>
            <a:pPr lvl="1"/>
            <a:r>
              <a:rPr lang="en-US" dirty="0" smtClean="0"/>
              <a:t>Limit Influence of all else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92800" y="2544961"/>
            <a:ext cx="2794000" cy="1742677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nched-card-program-deck.agr_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7678" l="22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63" y="2544961"/>
            <a:ext cx="2895510" cy="155874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77253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3747" y="1002209"/>
            <a:ext cx="5550653" cy="56498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Walter Shewhart &amp; the </a:t>
            </a:r>
            <a:br>
              <a:rPr lang="en-US" sz="2800" dirty="0" smtClean="0"/>
            </a:br>
            <a:r>
              <a:rPr lang="en-US" sz="2800" dirty="0" smtClean="0"/>
              <a:t>Philosophy </a:t>
            </a:r>
            <a:r>
              <a:rPr lang="en-US" sz="2800" dirty="0" smtClean="0"/>
              <a:t>of software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99646" y="1762899"/>
            <a:ext cx="205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David Alan Grier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xmlns:p14="http://schemas.microsoft.com/office/powerpoint/2010/main" spd="slow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e</a:t>
            </a:r>
            <a:r>
              <a:rPr lang="en-US" dirty="0" smtClean="0"/>
              <a:t>ngineering electricity</a:t>
            </a:r>
          </a:p>
          <a:p>
            <a:pPr lvl="1"/>
            <a:r>
              <a:rPr lang="en-US" dirty="0" smtClean="0"/>
              <a:t>Engineer machine to control electricity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6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e</a:t>
            </a:r>
            <a:r>
              <a:rPr lang="en-US" dirty="0" smtClean="0"/>
              <a:t>ngineering electricity</a:t>
            </a:r>
          </a:p>
          <a:p>
            <a:pPr lvl="1"/>
            <a:r>
              <a:rPr lang="en-US" dirty="0" smtClean="0"/>
              <a:t>Engineer machine to control electricity</a:t>
            </a:r>
          </a:p>
          <a:p>
            <a:pPr lvl="1"/>
            <a:r>
              <a:rPr lang="en-US" dirty="0" smtClean="0"/>
              <a:t>Machine to control signal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e</a:t>
            </a:r>
            <a:r>
              <a:rPr lang="en-US" dirty="0" smtClean="0"/>
              <a:t>ngineering electricity</a:t>
            </a:r>
          </a:p>
          <a:p>
            <a:pPr lvl="1"/>
            <a:r>
              <a:rPr lang="en-US" dirty="0" smtClean="0"/>
              <a:t>Engineer machine to control electricity</a:t>
            </a:r>
          </a:p>
          <a:p>
            <a:pPr lvl="1"/>
            <a:r>
              <a:rPr lang="en-US" dirty="0" smtClean="0"/>
              <a:t>Machine to control signal</a:t>
            </a:r>
          </a:p>
          <a:p>
            <a:r>
              <a:rPr lang="en-US" dirty="0" smtClean="0"/>
              <a:t>Software Engineering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0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074" y="1409700"/>
            <a:ext cx="3913226" cy="26289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274" y="1069579"/>
            <a:ext cx="4116426" cy="3394472"/>
          </a:xfrm>
        </p:spPr>
        <p:txBody>
          <a:bodyPr/>
          <a:lstStyle/>
          <a:p>
            <a:r>
              <a:rPr lang="en-US" dirty="0" smtClean="0"/>
              <a:t>Not Philosopher</a:t>
            </a:r>
          </a:p>
          <a:p>
            <a:r>
              <a:rPr lang="en-US" dirty="0" smtClean="0"/>
              <a:t>Historian of Ideas</a:t>
            </a:r>
          </a:p>
          <a:p>
            <a:pPr lvl="1"/>
            <a:r>
              <a:rPr lang="en-US" dirty="0" smtClean="0"/>
              <a:t>Claim to be Philosophy</a:t>
            </a:r>
          </a:p>
          <a:p>
            <a:r>
              <a:rPr lang="en-US" dirty="0" smtClean="0"/>
              <a:t>Current Literature</a:t>
            </a:r>
          </a:p>
          <a:p>
            <a:pPr lvl="1"/>
            <a:r>
              <a:rPr lang="en-US" dirty="0" smtClean="0"/>
              <a:t>Language &amp; Thought</a:t>
            </a:r>
          </a:p>
          <a:p>
            <a:pPr lvl="1"/>
            <a:r>
              <a:rPr lang="en-US" dirty="0" smtClean="0"/>
              <a:t>Metaphor</a:t>
            </a:r>
          </a:p>
          <a:p>
            <a:r>
              <a:rPr lang="en-US" dirty="0" smtClean="0"/>
              <a:t>Materialization of Software</a:t>
            </a:r>
          </a:p>
          <a:p>
            <a:pPr lvl="1"/>
            <a:r>
              <a:rPr lang="en-US" dirty="0" smtClean="0"/>
              <a:t>Engineering Perspective</a:t>
            </a:r>
          </a:p>
          <a:p>
            <a:pPr lvl="1"/>
            <a:r>
              <a:rPr lang="en-US" dirty="0" smtClean="0"/>
              <a:t>Practical Problems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unched-card-program-deck.agr_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7678" l="22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4" y="1676400"/>
            <a:ext cx="4055399" cy="218315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21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e</a:t>
            </a:r>
            <a:r>
              <a:rPr lang="en-US" dirty="0" smtClean="0"/>
              <a:t>ngineering electricity</a:t>
            </a:r>
          </a:p>
          <a:p>
            <a:pPr lvl="1"/>
            <a:r>
              <a:rPr lang="en-US" dirty="0" smtClean="0"/>
              <a:t>Engineer machine to control electricity</a:t>
            </a:r>
          </a:p>
          <a:p>
            <a:pPr lvl="1"/>
            <a:r>
              <a:rPr lang="en-US" dirty="0" smtClean="0"/>
              <a:t>Machine to control signal</a:t>
            </a:r>
          </a:p>
          <a:p>
            <a:r>
              <a:rPr lang="en-US" dirty="0" smtClean="0"/>
              <a:t>Software Engineering</a:t>
            </a:r>
          </a:p>
          <a:p>
            <a:pPr lvl="1"/>
            <a:r>
              <a:rPr lang="en-US" dirty="0" smtClean="0"/>
              <a:t>Engineer signal to control machine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8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Engineering Role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412"/>
          <a:stretch/>
        </p:blipFill>
        <p:spPr>
          <a:xfrm>
            <a:off x="215900" y="771128"/>
            <a:ext cx="4055725" cy="27340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7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Electrical Engineering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e</a:t>
            </a:r>
            <a:r>
              <a:rPr lang="en-US" dirty="0" smtClean="0"/>
              <a:t>ngineering electricity</a:t>
            </a:r>
          </a:p>
          <a:p>
            <a:pPr lvl="1"/>
            <a:r>
              <a:rPr lang="en-US" dirty="0" smtClean="0"/>
              <a:t>Engineer machine to control electricity</a:t>
            </a:r>
          </a:p>
          <a:p>
            <a:pPr lvl="1"/>
            <a:r>
              <a:rPr lang="en-US" dirty="0" smtClean="0"/>
              <a:t>Machine to control signal</a:t>
            </a:r>
          </a:p>
          <a:p>
            <a:r>
              <a:rPr lang="en-US" dirty="0" smtClean="0"/>
              <a:t>Software Engineering</a:t>
            </a:r>
          </a:p>
          <a:p>
            <a:pPr lvl="1"/>
            <a:r>
              <a:rPr lang="en-US" dirty="0" smtClean="0"/>
              <a:t>Engineer signal to control machine</a:t>
            </a:r>
          </a:p>
          <a:p>
            <a:r>
              <a:rPr lang="en-US" dirty="0" smtClean="0"/>
              <a:t>Continued reluctance to engineer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34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64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quasi-material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5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quasi-material</a:t>
            </a:r>
          </a:p>
          <a:p>
            <a:r>
              <a:rPr lang="en-US" dirty="0" smtClean="0"/>
              <a:t>Punched cards /  Tape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33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quasi-material</a:t>
            </a:r>
          </a:p>
          <a:p>
            <a:r>
              <a:rPr lang="en-US" dirty="0" smtClean="0"/>
              <a:t>Punched cards /  Tape</a:t>
            </a:r>
          </a:p>
          <a:p>
            <a:r>
              <a:rPr lang="en-US" dirty="0" smtClean="0"/>
              <a:t>Not worthy of engineering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011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quasi-material</a:t>
            </a:r>
          </a:p>
          <a:p>
            <a:r>
              <a:rPr lang="en-US" dirty="0" smtClean="0"/>
              <a:t>Punched cards /  Tape</a:t>
            </a:r>
          </a:p>
          <a:p>
            <a:r>
              <a:rPr lang="en-US" dirty="0" smtClean="0"/>
              <a:t>Not worthy of engineering </a:t>
            </a:r>
          </a:p>
          <a:p>
            <a:pPr marL="313502" lvl="1" indent="0">
              <a:buNone/>
            </a:pPr>
            <a:endParaRPr lang="en-US" sz="2200" dirty="0" smtClean="0"/>
          </a:p>
          <a:p>
            <a:r>
              <a:rPr lang="en-US" dirty="0" smtClean="0"/>
              <a:t>Dematerialized slowly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34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quasi-material</a:t>
            </a:r>
          </a:p>
          <a:p>
            <a:r>
              <a:rPr lang="en-US" dirty="0" smtClean="0"/>
              <a:t>Punched cards /  Tape</a:t>
            </a:r>
          </a:p>
          <a:p>
            <a:r>
              <a:rPr lang="en-US" dirty="0" smtClean="0"/>
              <a:t>Not worthy of engineering </a:t>
            </a:r>
          </a:p>
          <a:p>
            <a:pPr marL="313502" lvl="1" indent="0">
              <a:buNone/>
            </a:pPr>
            <a:endParaRPr lang="en-US" sz="2200" dirty="0" smtClean="0"/>
          </a:p>
          <a:p>
            <a:r>
              <a:rPr lang="en-US" dirty="0" smtClean="0"/>
              <a:t>Dematerialized slowly </a:t>
            </a:r>
          </a:p>
          <a:p>
            <a:pPr lvl="1"/>
            <a:r>
              <a:rPr lang="en-US" sz="2200" dirty="0" smtClean="0"/>
              <a:t>Disks 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760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quasi-material</a:t>
            </a:r>
          </a:p>
          <a:p>
            <a:r>
              <a:rPr lang="en-US" dirty="0" smtClean="0"/>
              <a:t>Punched cards /  Tape</a:t>
            </a:r>
          </a:p>
          <a:p>
            <a:r>
              <a:rPr lang="en-US" dirty="0" smtClean="0"/>
              <a:t>Not worthy of engineering </a:t>
            </a:r>
          </a:p>
          <a:p>
            <a:pPr marL="313502" lvl="1" indent="0">
              <a:buNone/>
            </a:pPr>
            <a:endParaRPr lang="en-US" sz="2200" dirty="0" smtClean="0"/>
          </a:p>
          <a:p>
            <a:r>
              <a:rPr lang="en-US" dirty="0" smtClean="0"/>
              <a:t>Dematerialized slowly </a:t>
            </a:r>
          </a:p>
          <a:p>
            <a:pPr lvl="1"/>
            <a:r>
              <a:rPr lang="en-US" sz="2200" dirty="0" smtClean="0"/>
              <a:t>Disks </a:t>
            </a:r>
          </a:p>
          <a:p>
            <a:pPr lvl="2"/>
            <a:r>
              <a:rPr lang="en-US" sz="1800" dirty="0" smtClean="0"/>
              <a:t>RAMAC (~1957)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29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quasi-material</a:t>
            </a:r>
          </a:p>
          <a:p>
            <a:r>
              <a:rPr lang="en-US" dirty="0" smtClean="0"/>
              <a:t>Punched cards /  Tape</a:t>
            </a:r>
          </a:p>
          <a:p>
            <a:r>
              <a:rPr lang="en-US" dirty="0" smtClean="0"/>
              <a:t>Not worthy of engineering </a:t>
            </a:r>
          </a:p>
          <a:p>
            <a:pPr marL="313502" lvl="1" indent="0">
              <a:buNone/>
            </a:pPr>
            <a:endParaRPr lang="en-US" sz="2200" dirty="0" smtClean="0"/>
          </a:p>
          <a:p>
            <a:r>
              <a:rPr lang="en-US" dirty="0" smtClean="0"/>
              <a:t>Dematerialized slowly </a:t>
            </a:r>
          </a:p>
          <a:p>
            <a:pPr lvl="1"/>
            <a:r>
              <a:rPr lang="en-US" sz="2200" dirty="0" smtClean="0"/>
              <a:t>Disks </a:t>
            </a:r>
          </a:p>
          <a:p>
            <a:pPr lvl="2"/>
            <a:r>
              <a:rPr lang="en-US" sz="1800" dirty="0" smtClean="0"/>
              <a:t>RAMAC (~1957)</a:t>
            </a:r>
          </a:p>
          <a:p>
            <a:pPr lvl="1"/>
            <a:r>
              <a:rPr lang="en-US" sz="2200" dirty="0" smtClean="0"/>
              <a:t>Time Sharing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83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00" y="241300"/>
            <a:ext cx="6731000" cy="43942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unched-card-program-deck.agr_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7678" l="22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74" y="550654"/>
            <a:ext cx="7043039" cy="37915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67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Software </a:t>
            </a:r>
            <a:r>
              <a:rPr lang="en-US" sz="2400" dirty="0" smtClean="0"/>
              <a:t>quasi-material</a:t>
            </a:r>
            <a:endParaRPr lang="en-US" sz="2400" dirty="0" smtClean="0"/>
          </a:p>
          <a:p>
            <a:r>
              <a:rPr lang="en-US" sz="2400" dirty="0" smtClean="0"/>
              <a:t>Punched cards /  Tape</a:t>
            </a:r>
          </a:p>
          <a:p>
            <a:r>
              <a:rPr lang="en-US" sz="2400" dirty="0" smtClean="0"/>
              <a:t>Not worthy of engineering </a:t>
            </a:r>
          </a:p>
          <a:p>
            <a:pPr marL="313502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Dematerialized slowly </a:t>
            </a:r>
          </a:p>
          <a:p>
            <a:pPr lvl="1"/>
            <a:r>
              <a:rPr lang="en-US" sz="2400" dirty="0" smtClean="0"/>
              <a:t>Disks </a:t>
            </a:r>
          </a:p>
          <a:p>
            <a:pPr lvl="2"/>
            <a:r>
              <a:rPr lang="en-US" sz="1800" dirty="0" smtClean="0"/>
              <a:t>RAMAC (~1957)</a:t>
            </a:r>
          </a:p>
          <a:p>
            <a:pPr lvl="1"/>
            <a:r>
              <a:rPr lang="en-US" sz="2400" dirty="0" smtClean="0"/>
              <a:t>Time Sharing</a:t>
            </a:r>
          </a:p>
          <a:p>
            <a:pPr lvl="2"/>
            <a:r>
              <a:rPr lang="en-US" sz="1800" dirty="0" smtClean="0"/>
              <a:t>MCP/CTSS/</a:t>
            </a:r>
            <a:r>
              <a:rPr lang="en-US" sz="1800" dirty="0" err="1" smtClean="0"/>
              <a:t>Multics</a:t>
            </a:r>
            <a:r>
              <a:rPr lang="en-US" sz="1800" dirty="0" smtClean="0"/>
              <a:t>  (~1961)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070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74" y="208756"/>
            <a:ext cx="4707460" cy="857250"/>
          </a:xfrm>
        </p:spPr>
        <p:txBody>
          <a:bodyPr/>
          <a:lstStyle/>
          <a:p>
            <a:r>
              <a:rPr lang="en-US" dirty="0" smtClean="0"/>
              <a:t>Why process started in 1968?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Software </a:t>
            </a:r>
            <a:r>
              <a:rPr lang="en-US" sz="2400" dirty="0" smtClean="0"/>
              <a:t>quasi-material</a:t>
            </a:r>
            <a:endParaRPr lang="en-US" sz="2400" dirty="0" smtClean="0"/>
          </a:p>
          <a:p>
            <a:r>
              <a:rPr lang="en-US" sz="2400" dirty="0" smtClean="0"/>
              <a:t>Punched cards /  Tape</a:t>
            </a:r>
          </a:p>
          <a:p>
            <a:r>
              <a:rPr lang="en-US" sz="2400" dirty="0" smtClean="0"/>
              <a:t>Not worthy of engineering </a:t>
            </a:r>
          </a:p>
          <a:p>
            <a:pPr marL="313502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Dematerialized slowly </a:t>
            </a:r>
          </a:p>
          <a:p>
            <a:pPr lvl="1"/>
            <a:r>
              <a:rPr lang="en-US" sz="2400" dirty="0" smtClean="0"/>
              <a:t>Disks </a:t>
            </a:r>
          </a:p>
          <a:p>
            <a:pPr lvl="2"/>
            <a:r>
              <a:rPr lang="en-US" sz="1800" dirty="0" smtClean="0"/>
              <a:t>RAMAC (~1957)</a:t>
            </a:r>
          </a:p>
          <a:p>
            <a:pPr lvl="1"/>
            <a:r>
              <a:rPr lang="en-US" sz="2400" dirty="0" smtClean="0"/>
              <a:t>Time Sharing</a:t>
            </a:r>
          </a:p>
          <a:p>
            <a:pPr lvl="2"/>
            <a:r>
              <a:rPr lang="en-US" sz="1800" dirty="0" smtClean="0"/>
              <a:t>MCP/CTSS/</a:t>
            </a:r>
            <a:r>
              <a:rPr lang="en-US" sz="1800" dirty="0" err="1" smtClean="0"/>
              <a:t>Multics</a:t>
            </a:r>
            <a:r>
              <a:rPr lang="en-US" sz="1800" dirty="0" smtClean="0"/>
              <a:t>  (~1961)</a:t>
            </a:r>
          </a:p>
          <a:p>
            <a:pPr lvl="1"/>
            <a:r>
              <a:rPr lang="en-US" sz="2100" dirty="0" smtClean="0"/>
              <a:t>Mini-computers (1968)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4" y="419099"/>
            <a:ext cx="3111500" cy="4616519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118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5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215803"/>
            <a:ext cx="45339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1793: De </a:t>
            </a:r>
            <a:r>
              <a:rPr lang="en-US" dirty="0" err="1" smtClean="0"/>
              <a:t>Prony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8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215803"/>
            <a:ext cx="45339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1793: De </a:t>
            </a:r>
            <a:r>
              <a:rPr lang="en-US" dirty="0" err="1" smtClean="0"/>
              <a:t>Prony</a:t>
            </a:r>
            <a:endParaRPr lang="en-US" dirty="0" smtClean="0"/>
          </a:p>
          <a:p>
            <a:r>
              <a:rPr lang="en-US" dirty="0"/>
              <a:t>“Plan” Common </a:t>
            </a:r>
            <a:r>
              <a:rPr lang="en-US" dirty="0" smtClean="0"/>
              <a:t>term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8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215803"/>
            <a:ext cx="45339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1793: De </a:t>
            </a:r>
            <a:r>
              <a:rPr lang="en-US" dirty="0" err="1" smtClean="0"/>
              <a:t>Prony</a:t>
            </a:r>
            <a:endParaRPr lang="en-US" dirty="0" smtClean="0"/>
          </a:p>
          <a:p>
            <a:r>
              <a:rPr lang="en-US" dirty="0"/>
              <a:t>“Plan” Common </a:t>
            </a:r>
            <a:r>
              <a:rPr lang="en-US" dirty="0" smtClean="0"/>
              <a:t>term</a:t>
            </a:r>
          </a:p>
          <a:p>
            <a:r>
              <a:rPr lang="en-US" dirty="0" smtClean="0"/>
              <a:t>“</a:t>
            </a:r>
            <a:r>
              <a:rPr lang="en-US" dirty="0"/>
              <a:t>plan general de </a:t>
            </a:r>
            <a:r>
              <a:rPr lang="en-US" dirty="0" err="1"/>
              <a:t>l'execution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215803"/>
            <a:ext cx="45339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1793: De </a:t>
            </a:r>
            <a:r>
              <a:rPr lang="en-US" dirty="0" err="1" smtClean="0"/>
              <a:t>Prony</a:t>
            </a:r>
            <a:endParaRPr lang="en-US" dirty="0" smtClean="0"/>
          </a:p>
          <a:p>
            <a:r>
              <a:rPr lang="en-US" dirty="0"/>
              <a:t>“Plan” Common </a:t>
            </a:r>
            <a:r>
              <a:rPr lang="en-US" dirty="0" smtClean="0"/>
              <a:t>term</a:t>
            </a:r>
          </a:p>
          <a:p>
            <a:r>
              <a:rPr lang="en-US" dirty="0" smtClean="0"/>
              <a:t>“</a:t>
            </a:r>
            <a:r>
              <a:rPr lang="en-US" dirty="0"/>
              <a:t>plan general de </a:t>
            </a:r>
            <a:r>
              <a:rPr lang="en-US" dirty="0" err="1"/>
              <a:t>l'execution</a:t>
            </a:r>
            <a:r>
              <a:rPr lang="en-US" dirty="0"/>
              <a:t>”</a:t>
            </a:r>
          </a:p>
          <a:p>
            <a:r>
              <a:rPr lang="en-US" dirty="0" smtClean="0"/>
              <a:t>Transferred to Industrial Engineering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  <p:pic>
        <p:nvPicPr>
          <p:cNvPr id="5" name="Picture 4" descr="imgres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/>
          <a:stretch/>
        </p:blipFill>
        <p:spPr>
          <a:xfrm>
            <a:off x="148860" y="2276690"/>
            <a:ext cx="3708400" cy="2735155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9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935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215803"/>
            <a:ext cx="45339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1793: De </a:t>
            </a:r>
            <a:r>
              <a:rPr lang="en-US" dirty="0" err="1" smtClean="0"/>
              <a:t>Prony</a:t>
            </a:r>
            <a:endParaRPr lang="en-US" dirty="0" smtClean="0"/>
          </a:p>
          <a:p>
            <a:r>
              <a:rPr lang="en-US" dirty="0"/>
              <a:t>“Plan” Common </a:t>
            </a:r>
            <a:r>
              <a:rPr lang="en-US" dirty="0" smtClean="0"/>
              <a:t>term</a:t>
            </a:r>
          </a:p>
          <a:p>
            <a:r>
              <a:rPr lang="en-US" dirty="0" smtClean="0"/>
              <a:t>“</a:t>
            </a:r>
            <a:r>
              <a:rPr lang="en-US" dirty="0"/>
              <a:t>plan general de </a:t>
            </a:r>
            <a:r>
              <a:rPr lang="en-US" dirty="0" err="1"/>
              <a:t>l'execution</a:t>
            </a:r>
            <a:r>
              <a:rPr lang="en-US" dirty="0"/>
              <a:t>”</a:t>
            </a:r>
          </a:p>
          <a:p>
            <a:r>
              <a:rPr lang="en-US" dirty="0" smtClean="0"/>
              <a:t>Transferred to Industrial Engineering</a:t>
            </a:r>
          </a:p>
          <a:p>
            <a:r>
              <a:rPr lang="en-US" dirty="0" smtClean="0"/>
              <a:t>Division between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  <p:pic>
        <p:nvPicPr>
          <p:cNvPr id="5" name="Picture 4" descr="imgres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/>
          <a:stretch/>
        </p:blipFill>
        <p:spPr>
          <a:xfrm>
            <a:off x="148860" y="2276690"/>
            <a:ext cx="3708400" cy="2735155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9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249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215803"/>
            <a:ext cx="45339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1793: De </a:t>
            </a:r>
            <a:r>
              <a:rPr lang="en-US" dirty="0" err="1" smtClean="0"/>
              <a:t>Prony</a:t>
            </a:r>
            <a:endParaRPr lang="en-US" dirty="0" smtClean="0"/>
          </a:p>
          <a:p>
            <a:r>
              <a:rPr lang="en-US" dirty="0"/>
              <a:t>“Plan” Common </a:t>
            </a:r>
            <a:r>
              <a:rPr lang="en-US" dirty="0" smtClean="0"/>
              <a:t>term</a:t>
            </a:r>
          </a:p>
          <a:p>
            <a:r>
              <a:rPr lang="en-US" dirty="0" smtClean="0"/>
              <a:t>“</a:t>
            </a:r>
            <a:r>
              <a:rPr lang="en-US" dirty="0"/>
              <a:t>plan general de </a:t>
            </a:r>
            <a:r>
              <a:rPr lang="en-US" dirty="0" err="1"/>
              <a:t>l'execution</a:t>
            </a:r>
            <a:r>
              <a:rPr lang="en-US" dirty="0"/>
              <a:t>”</a:t>
            </a:r>
          </a:p>
          <a:p>
            <a:r>
              <a:rPr lang="en-US" dirty="0" smtClean="0"/>
              <a:t>Transferred to Industrial Engineering</a:t>
            </a:r>
          </a:p>
          <a:p>
            <a:r>
              <a:rPr lang="en-US" dirty="0" smtClean="0"/>
              <a:t>Division between</a:t>
            </a:r>
          </a:p>
          <a:p>
            <a:pPr lvl="1"/>
            <a:r>
              <a:rPr lang="en-US" dirty="0" smtClean="0"/>
              <a:t>Mathematics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  <p:pic>
        <p:nvPicPr>
          <p:cNvPr id="5" name="Picture 4" descr="imgres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/>
          <a:stretch/>
        </p:blipFill>
        <p:spPr>
          <a:xfrm>
            <a:off x="148860" y="2276690"/>
            <a:ext cx="3708400" cy="2735155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9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759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Connection between software &amp;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215803"/>
            <a:ext cx="45339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1793: De </a:t>
            </a:r>
            <a:r>
              <a:rPr lang="en-US" dirty="0" err="1" smtClean="0"/>
              <a:t>Prony</a:t>
            </a:r>
            <a:endParaRPr lang="en-US" dirty="0" smtClean="0"/>
          </a:p>
          <a:p>
            <a:r>
              <a:rPr lang="en-US" dirty="0"/>
              <a:t>“Plan” Common </a:t>
            </a:r>
            <a:r>
              <a:rPr lang="en-US" dirty="0" smtClean="0"/>
              <a:t>term</a:t>
            </a:r>
          </a:p>
          <a:p>
            <a:r>
              <a:rPr lang="en-US" dirty="0" smtClean="0"/>
              <a:t>“</a:t>
            </a:r>
            <a:r>
              <a:rPr lang="en-US" dirty="0"/>
              <a:t>plan general de </a:t>
            </a:r>
            <a:r>
              <a:rPr lang="en-US" dirty="0" err="1"/>
              <a:t>l'execution</a:t>
            </a:r>
            <a:r>
              <a:rPr lang="en-US" dirty="0"/>
              <a:t>”</a:t>
            </a:r>
          </a:p>
          <a:p>
            <a:r>
              <a:rPr lang="en-US" dirty="0" smtClean="0"/>
              <a:t>Transferred to Industrial Engineering</a:t>
            </a:r>
          </a:p>
          <a:p>
            <a:r>
              <a:rPr lang="en-US" dirty="0" smtClean="0"/>
              <a:t>Division between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Coding  (Mechanical Translation)</a:t>
            </a:r>
          </a:p>
          <a:p>
            <a:endParaRPr lang="en-US" dirty="0"/>
          </a:p>
        </p:txBody>
      </p:sp>
      <p:pic>
        <p:nvPicPr>
          <p:cNvPr id="4" name="Picture 3" descr="imgr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5632"/>
            <a:ext cx="2540000" cy="2387600"/>
          </a:xfrm>
          <a:prstGeom prst="rect">
            <a:avLst/>
          </a:prstGeom>
        </p:spPr>
      </p:pic>
      <p:pic>
        <p:nvPicPr>
          <p:cNvPr id="5" name="Picture 4" descr="imgres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/>
          <a:stretch/>
        </p:blipFill>
        <p:spPr>
          <a:xfrm>
            <a:off x="148860" y="2276690"/>
            <a:ext cx="3708400" cy="2735155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9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30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</a:t>
            </a:r>
            <a:r>
              <a:rPr lang="en-US" dirty="0" err="1" smtClean="0"/>
              <a:t>Shewhart</a:t>
            </a:r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3228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063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762000"/>
            <a:ext cx="4032250" cy="2943696"/>
          </a:xfrm>
          <a:prstGeom prst="rect">
            <a:avLst/>
          </a:prstGeom>
          <a:ln w="508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91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Software Breaks with Origins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39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Staff</a:t>
            </a:r>
          </a:p>
          <a:p>
            <a:pPr lvl="1"/>
            <a:r>
              <a:rPr lang="en-US" dirty="0" smtClean="0"/>
              <a:t>SAGE (1959)</a:t>
            </a:r>
          </a:p>
        </p:txBody>
      </p:sp>
      <p:pic>
        <p:nvPicPr>
          <p:cNvPr id="4" name="Picture 3" descr="imgres-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762000"/>
            <a:ext cx="4032250" cy="2943696"/>
          </a:xfrm>
          <a:prstGeom prst="rect">
            <a:avLst/>
          </a:prstGeom>
          <a:ln w="508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91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Software Breaks with Origins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03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Staff</a:t>
            </a:r>
          </a:p>
          <a:p>
            <a:pPr lvl="1"/>
            <a:r>
              <a:rPr lang="en-US" dirty="0" smtClean="0"/>
              <a:t>SAGE (1959)</a:t>
            </a:r>
          </a:p>
          <a:p>
            <a:r>
              <a:rPr lang="en-US" dirty="0" smtClean="0"/>
              <a:t>Different Process</a:t>
            </a:r>
          </a:p>
          <a:p>
            <a:pPr lvl="1"/>
            <a:r>
              <a:rPr lang="en-US" smtClean="0"/>
              <a:t>OS/360</a:t>
            </a:r>
            <a:endParaRPr lang="en-US" dirty="0"/>
          </a:p>
        </p:txBody>
      </p:sp>
      <p:pic>
        <p:nvPicPr>
          <p:cNvPr id="4" name="Picture 3" descr="imgres-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762000"/>
            <a:ext cx="4032250" cy="2943696"/>
          </a:xfrm>
          <a:prstGeom prst="rect">
            <a:avLst/>
          </a:prstGeom>
          <a:ln w="508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91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61023"/>
            <a:ext cx="3810000" cy="21336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86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Software Breaks with Origins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86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19055"/>
            <a:ext cx="5060950" cy="412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By 1968: Five Treatment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69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19055"/>
            <a:ext cx="5060950" cy="412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By 1968: Five </a:t>
            </a:r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586326" cy="339447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Mechanical Device (</a:t>
            </a:r>
            <a:r>
              <a:rPr lang="en-US" dirty="0" err="1" smtClean="0"/>
              <a:t>McIlroy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0864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19055"/>
            <a:ext cx="5060950" cy="412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By 1968: Five </a:t>
            </a:r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586326" cy="339447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Mechanical Device (</a:t>
            </a:r>
            <a:r>
              <a:rPr lang="en-US" dirty="0" err="1" smtClean="0"/>
              <a:t>McIlroy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Axiomatic Process (Hoare) </a:t>
            </a:r>
          </a:p>
        </p:txBody>
      </p:sp>
    </p:spTree>
    <p:extLst>
      <p:ext uri="{BB962C8B-B14F-4D97-AF65-F5344CB8AC3E}">
        <p14:creationId xmlns:p14="http://schemas.microsoft.com/office/powerpoint/2010/main" val="3574747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19055"/>
            <a:ext cx="5060950" cy="412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By 1968: Five </a:t>
            </a:r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586326" cy="339447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Mechanical Device (</a:t>
            </a:r>
            <a:r>
              <a:rPr lang="en-US" dirty="0" err="1" smtClean="0"/>
              <a:t>McIlroy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Axiomatic Process (Hoare) </a:t>
            </a:r>
          </a:p>
          <a:p>
            <a:r>
              <a:rPr lang="en-US" dirty="0" smtClean="0"/>
              <a:t>Structured Communication (</a:t>
            </a:r>
            <a:r>
              <a:rPr lang="en-US" dirty="0" err="1" smtClean="0"/>
              <a:t>Djikstra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0632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19055"/>
            <a:ext cx="5060950" cy="412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By 1968: Five </a:t>
            </a:r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586326" cy="339447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Mechanical Device (</a:t>
            </a:r>
            <a:r>
              <a:rPr lang="en-US" dirty="0" err="1" smtClean="0"/>
              <a:t>McIlroy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Axiomatic Process (Hoare) </a:t>
            </a:r>
          </a:p>
          <a:p>
            <a:r>
              <a:rPr lang="en-US" dirty="0" smtClean="0"/>
              <a:t>Structured Communication (</a:t>
            </a:r>
            <a:r>
              <a:rPr lang="en-US" dirty="0" err="1" smtClean="0"/>
              <a:t>Djikstra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Natural Entity (Halstead)</a:t>
            </a:r>
          </a:p>
        </p:txBody>
      </p:sp>
    </p:spTree>
    <p:extLst>
      <p:ext uri="{BB962C8B-B14F-4D97-AF65-F5344CB8AC3E}">
        <p14:creationId xmlns:p14="http://schemas.microsoft.com/office/powerpoint/2010/main" val="2361570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19055"/>
            <a:ext cx="5060950" cy="412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By 1968: Five </a:t>
            </a:r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74" y="1200151"/>
            <a:ext cx="4586326" cy="3394472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Mechanical Device (</a:t>
            </a:r>
            <a:r>
              <a:rPr lang="en-US" dirty="0" err="1" smtClean="0"/>
              <a:t>McIlroy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Axiomatic Process (Hoare) </a:t>
            </a:r>
          </a:p>
          <a:p>
            <a:r>
              <a:rPr lang="en-US" dirty="0" smtClean="0"/>
              <a:t>Structured Communication (</a:t>
            </a:r>
            <a:r>
              <a:rPr lang="en-US" dirty="0" err="1" smtClean="0"/>
              <a:t>Djikstra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Natural Entity (Halstead)</a:t>
            </a:r>
          </a:p>
          <a:p>
            <a:r>
              <a:rPr lang="en-US" dirty="0" smtClean="0"/>
              <a:t>Production Plan (Boehm)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8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5 remain in software </a:t>
            </a:r>
            <a:r>
              <a:rPr lang="en-US" dirty="0" err="1" smtClean="0"/>
              <a:t>todate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5 remain</a:t>
            </a:r>
          </a:p>
          <a:p>
            <a:r>
              <a:rPr lang="en-US" dirty="0" smtClean="0"/>
              <a:t>Some more important than others</a:t>
            </a:r>
          </a:p>
          <a:p>
            <a:r>
              <a:rPr lang="en-US" dirty="0" err="1" smtClean="0"/>
              <a:t>Shewharts’s</a:t>
            </a:r>
            <a:r>
              <a:rPr lang="en-US" dirty="0" smtClean="0"/>
              <a:t> </a:t>
            </a:r>
            <a:r>
              <a:rPr lang="en-US" dirty="0" err="1" smtClean="0"/>
              <a:t>apprach</a:t>
            </a:r>
            <a:r>
              <a:rPr lang="en-US" dirty="0" smtClean="0"/>
              <a:t> is core</a:t>
            </a:r>
          </a:p>
          <a:p>
            <a:pPr lvl="1"/>
            <a:r>
              <a:rPr lang="en-US" dirty="0" smtClean="0"/>
              <a:t>Materialism that measuring effects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1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</a:t>
            </a:r>
            <a:r>
              <a:rPr lang="en-US" dirty="0" err="1" smtClean="0"/>
              <a:t>Shewhart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274" y="1094979"/>
            <a:ext cx="5145126" cy="3394472"/>
          </a:xfrm>
        </p:spPr>
        <p:txBody>
          <a:bodyPr/>
          <a:lstStyle/>
          <a:p>
            <a:r>
              <a:rPr lang="en-US" dirty="0" smtClean="0"/>
              <a:t>Production Engineer </a:t>
            </a:r>
          </a:p>
          <a:p>
            <a:pPr lvl="1"/>
            <a:r>
              <a:rPr lang="en-US" dirty="0" smtClean="0"/>
              <a:t>Not philosopher</a:t>
            </a:r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3228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711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endParaRPr lang="en-US" dirty="0"/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67" y="1063228"/>
            <a:ext cx="3365133" cy="28864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4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430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to 1938 &amp; Harvard Mark I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67" y="1063228"/>
            <a:ext cx="3365133" cy="28864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4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589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to 1938 &amp; Harvard Mark I</a:t>
            </a:r>
          </a:p>
          <a:p>
            <a:r>
              <a:rPr lang="en-US" dirty="0" smtClean="0"/>
              <a:t>Parts you assemble into whole</a:t>
            </a:r>
          </a:p>
          <a:p>
            <a:pPr lvl="1"/>
            <a:r>
              <a:rPr lang="en-US" dirty="0" smtClean="0"/>
              <a:t>Subroutines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67" y="1063228"/>
            <a:ext cx="3365133" cy="28864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4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540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 to 1938 &amp; Harvard Mark I</a:t>
            </a:r>
          </a:p>
          <a:p>
            <a:r>
              <a:rPr lang="en-US" dirty="0" smtClean="0"/>
              <a:t>Parts you assemble into whole</a:t>
            </a:r>
          </a:p>
          <a:p>
            <a:pPr lvl="1"/>
            <a:r>
              <a:rPr lang="en-US" dirty="0" smtClean="0"/>
              <a:t>Subroutines</a:t>
            </a:r>
          </a:p>
          <a:p>
            <a:r>
              <a:rPr lang="en-US" dirty="0" smtClean="0"/>
              <a:t>Surviving Elements: Libraries</a:t>
            </a:r>
          </a:p>
          <a:p>
            <a:pPr lvl="1"/>
            <a:r>
              <a:rPr lang="en-US" dirty="0" smtClean="0"/>
              <a:t>Mathematical </a:t>
            </a:r>
          </a:p>
          <a:p>
            <a:pPr lvl="1"/>
            <a:r>
              <a:rPr lang="en-US" dirty="0" smtClean="0"/>
              <a:t>Language </a:t>
            </a:r>
          </a:p>
          <a:p>
            <a:pPr lvl="1"/>
            <a:r>
              <a:rPr lang="en-US" dirty="0" smtClean="0"/>
              <a:t>Graphic	</a:t>
            </a:r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67" y="1063228"/>
            <a:ext cx="3365133" cy="2886472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48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579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700" y="295398"/>
            <a:ext cx="6845300" cy="4299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200151"/>
            <a:ext cx="2977952" cy="3394472"/>
          </a:xfr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Shortcomings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2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700" y="295398"/>
            <a:ext cx="6845300" cy="4299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200151"/>
            <a:ext cx="2977952" cy="3394472"/>
          </a:xfr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Shortcomings </a:t>
            </a:r>
          </a:p>
          <a:p>
            <a:pPr lvl="1"/>
            <a:r>
              <a:rPr lang="en-US" dirty="0" smtClean="0"/>
              <a:t>Not Sufficient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8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700" y="295398"/>
            <a:ext cx="6845300" cy="4299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200151"/>
            <a:ext cx="2977952" cy="3394472"/>
          </a:xfr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Shortcomings </a:t>
            </a:r>
          </a:p>
          <a:p>
            <a:pPr lvl="1"/>
            <a:r>
              <a:rPr lang="en-US" dirty="0" smtClean="0"/>
              <a:t>Not Sufficient</a:t>
            </a:r>
          </a:p>
          <a:p>
            <a:pPr lvl="1"/>
            <a:r>
              <a:rPr lang="en-US" dirty="0" smtClean="0"/>
              <a:t>Mere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73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700" y="295398"/>
            <a:ext cx="6845300" cy="4299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200151"/>
            <a:ext cx="2977952" cy="3394472"/>
          </a:xfr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Shortcomings </a:t>
            </a:r>
          </a:p>
          <a:p>
            <a:pPr lvl="1"/>
            <a:r>
              <a:rPr lang="en-US" dirty="0" smtClean="0"/>
              <a:t>Not Sufficient</a:t>
            </a:r>
          </a:p>
          <a:p>
            <a:pPr lvl="1"/>
            <a:r>
              <a:rPr lang="en-US" dirty="0" smtClean="0"/>
              <a:t>Mere Analysis</a:t>
            </a:r>
          </a:p>
          <a:p>
            <a:pPr lvl="1"/>
            <a:r>
              <a:rPr lang="en-US" dirty="0" smtClean="0"/>
              <a:t>Mismatch material model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9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pic>
        <p:nvPicPr>
          <p:cNvPr id="6" name="Picture 5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0597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9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Reasoning from fixed assumptions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0597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</a:t>
            </a:r>
            <a:r>
              <a:rPr lang="en-US" dirty="0" err="1" smtClean="0"/>
              <a:t>Shewhart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274" y="1094979"/>
            <a:ext cx="5145126" cy="3394472"/>
          </a:xfrm>
        </p:spPr>
        <p:txBody>
          <a:bodyPr/>
          <a:lstStyle/>
          <a:p>
            <a:r>
              <a:rPr lang="en-US" dirty="0" smtClean="0"/>
              <a:t>Production Engineer </a:t>
            </a:r>
          </a:p>
          <a:p>
            <a:pPr lvl="1"/>
            <a:r>
              <a:rPr lang="en-US" dirty="0" smtClean="0"/>
              <a:t>Not philosopher</a:t>
            </a:r>
          </a:p>
          <a:p>
            <a:r>
              <a:rPr lang="en-US" dirty="0" smtClean="0"/>
              <a:t>Widely read in philosophy</a:t>
            </a:r>
          </a:p>
          <a:p>
            <a:pPr lvl="1"/>
            <a:r>
              <a:rPr lang="en-US" dirty="0" smtClean="0"/>
              <a:t>Dewey, Bertrand Russell, C. I. Lewis</a:t>
            </a:r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3228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046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Reasoning from fixed assumptions</a:t>
            </a:r>
          </a:p>
          <a:p>
            <a:r>
              <a:rPr lang="en-US" dirty="0" smtClean="0"/>
              <a:t>Hilbert/Turing/Church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0597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Reasoning from fixed assumptions</a:t>
            </a:r>
          </a:p>
          <a:p>
            <a:r>
              <a:rPr lang="en-US" dirty="0" smtClean="0"/>
              <a:t>Hilbert/Turing/Church</a:t>
            </a:r>
          </a:p>
          <a:p>
            <a:r>
              <a:rPr lang="en-US" dirty="0" err="1" smtClean="0"/>
              <a:t>Algol</a:t>
            </a:r>
            <a:r>
              <a:rPr lang="en-US" dirty="0" smtClean="0"/>
              <a:t> 60</a:t>
            </a:r>
          </a:p>
          <a:p>
            <a:pPr lvl="1"/>
            <a:r>
              <a:rPr lang="en-US" dirty="0" smtClean="0"/>
              <a:t>Formal </a:t>
            </a:r>
            <a:r>
              <a:rPr lang="en-US" dirty="0" smtClean="0"/>
              <a:t>Definitions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0597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Reasoning from fixed assumptions</a:t>
            </a:r>
          </a:p>
          <a:p>
            <a:r>
              <a:rPr lang="en-US" dirty="0" smtClean="0"/>
              <a:t>Hilbert/Turing/Church</a:t>
            </a:r>
          </a:p>
          <a:p>
            <a:r>
              <a:rPr lang="en-US" dirty="0" err="1" smtClean="0"/>
              <a:t>Algol</a:t>
            </a:r>
            <a:r>
              <a:rPr lang="en-US" dirty="0" smtClean="0"/>
              <a:t> 60</a:t>
            </a:r>
          </a:p>
          <a:p>
            <a:pPr lvl="1"/>
            <a:r>
              <a:rPr lang="en-US" dirty="0" smtClean="0"/>
              <a:t>Formal </a:t>
            </a:r>
            <a:r>
              <a:rPr lang="en-US" dirty="0" smtClean="0"/>
              <a:t>Definitions</a:t>
            </a:r>
            <a:endParaRPr lang="en-US" dirty="0" smtClean="0"/>
          </a:p>
          <a:p>
            <a:r>
              <a:rPr lang="en-US" dirty="0" smtClean="0"/>
              <a:t>C. A. R. Hoare (1969)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05978"/>
            <a:ext cx="2667000" cy="3048000"/>
          </a:xfrm>
          <a:prstGeom prst="rect">
            <a:avLst/>
          </a:prstGeom>
        </p:spPr>
      </p:pic>
      <p:pic>
        <p:nvPicPr>
          <p:cNvPr id="7" name="Picture 6" descr="imgres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" r="4682" b="7698"/>
          <a:stretch/>
        </p:blipFill>
        <p:spPr>
          <a:xfrm>
            <a:off x="5486400" y="1346101"/>
            <a:ext cx="2171700" cy="302597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714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Reasoning from fixed assumptions</a:t>
            </a:r>
          </a:p>
          <a:p>
            <a:r>
              <a:rPr lang="en-US" dirty="0" smtClean="0"/>
              <a:t>Hilbert/Turing/Church</a:t>
            </a:r>
          </a:p>
          <a:p>
            <a:r>
              <a:rPr lang="en-US" dirty="0" err="1" smtClean="0"/>
              <a:t>Algol</a:t>
            </a:r>
            <a:r>
              <a:rPr lang="en-US" dirty="0" smtClean="0"/>
              <a:t> 60</a:t>
            </a:r>
          </a:p>
          <a:p>
            <a:pPr lvl="1"/>
            <a:r>
              <a:rPr lang="en-US" dirty="0" smtClean="0"/>
              <a:t>Formal </a:t>
            </a:r>
            <a:r>
              <a:rPr lang="en-US" smtClean="0"/>
              <a:t>Defintions</a:t>
            </a:r>
            <a:endParaRPr lang="en-US" dirty="0" smtClean="0"/>
          </a:p>
          <a:p>
            <a:r>
              <a:rPr lang="en-US" dirty="0" smtClean="0"/>
              <a:t>C. A. R. Hoare (1969)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05978"/>
            <a:ext cx="2667000" cy="3048000"/>
          </a:xfrm>
          <a:prstGeom prst="rect">
            <a:avLst/>
          </a:prstGeom>
        </p:spPr>
      </p:pic>
      <p:pic>
        <p:nvPicPr>
          <p:cNvPr id="7" name="Picture 6" descr="imgres-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" r="4682" b="7698"/>
          <a:stretch/>
        </p:blipFill>
        <p:spPr>
          <a:xfrm>
            <a:off x="5486400" y="1346101"/>
            <a:ext cx="2171700" cy="302597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5-09-29 at 6.0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578623"/>
            <a:ext cx="4800600" cy="1384300"/>
          </a:xfrm>
          <a:prstGeom prst="rect">
            <a:avLst/>
          </a:prstGeom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3648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46039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755824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Specification Languages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2625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Specification Languages</a:t>
            </a:r>
          </a:p>
          <a:p>
            <a:pPr lvl="1"/>
            <a:r>
              <a:rPr lang="en-US" dirty="0" smtClean="0"/>
              <a:t>Formal Definitions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07010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Specification Languages</a:t>
            </a:r>
          </a:p>
          <a:p>
            <a:pPr lvl="1"/>
            <a:r>
              <a:rPr lang="en-US" dirty="0" smtClean="0"/>
              <a:t>Formal Definitions</a:t>
            </a:r>
          </a:p>
          <a:p>
            <a:pPr lvl="1"/>
            <a:r>
              <a:rPr lang="en-US" dirty="0" smtClean="0"/>
              <a:t>Academic Interest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467535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Specification Languages</a:t>
            </a:r>
          </a:p>
          <a:p>
            <a:pPr lvl="1"/>
            <a:r>
              <a:rPr lang="en-US" dirty="0" smtClean="0"/>
              <a:t>Formal Definitions</a:t>
            </a:r>
          </a:p>
          <a:p>
            <a:pPr lvl="1"/>
            <a:r>
              <a:rPr lang="en-US" dirty="0" smtClean="0"/>
              <a:t>Academic Interest</a:t>
            </a:r>
          </a:p>
          <a:p>
            <a:r>
              <a:rPr lang="en-US" dirty="0" smtClean="0"/>
              <a:t>Shortcomings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3858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</a:t>
            </a:r>
            <a:r>
              <a:rPr lang="en-US" dirty="0" err="1" smtClean="0"/>
              <a:t>Shewhart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274" y="1094979"/>
            <a:ext cx="5145126" cy="3394472"/>
          </a:xfrm>
        </p:spPr>
        <p:txBody>
          <a:bodyPr/>
          <a:lstStyle/>
          <a:p>
            <a:r>
              <a:rPr lang="en-US" dirty="0" smtClean="0"/>
              <a:t>Production Engineer </a:t>
            </a:r>
          </a:p>
          <a:p>
            <a:pPr lvl="1"/>
            <a:r>
              <a:rPr lang="en-US" dirty="0" smtClean="0"/>
              <a:t>Not philosopher</a:t>
            </a:r>
          </a:p>
          <a:p>
            <a:r>
              <a:rPr lang="en-US" dirty="0" smtClean="0"/>
              <a:t>Widely read in philosophy</a:t>
            </a:r>
          </a:p>
          <a:p>
            <a:pPr lvl="1"/>
            <a:r>
              <a:rPr lang="en-US" dirty="0" smtClean="0"/>
              <a:t>Dewey, Bertrand Russell, C. I. Lewis</a:t>
            </a:r>
          </a:p>
          <a:p>
            <a:r>
              <a:rPr lang="en-US" dirty="0" smtClean="0"/>
              <a:t>What is mass production?</a:t>
            </a:r>
          </a:p>
          <a:p>
            <a:pPr lvl="1"/>
            <a:r>
              <a:rPr lang="en-US" dirty="0" smtClean="0"/>
              <a:t>What kind of entity </a:t>
            </a:r>
            <a:r>
              <a:rPr lang="en-US" smtClean="0"/>
              <a:t>is it?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gr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3228"/>
            <a:ext cx="2463800" cy="3302000"/>
          </a:xfrm>
          <a:prstGeom prst="rect">
            <a:avLst/>
          </a:prstGeom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1830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9775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Specification Languages</a:t>
            </a:r>
          </a:p>
          <a:p>
            <a:pPr lvl="1"/>
            <a:r>
              <a:rPr lang="en-US" dirty="0" smtClean="0"/>
              <a:t>Formal Definitions</a:t>
            </a:r>
          </a:p>
          <a:p>
            <a:pPr lvl="1"/>
            <a:r>
              <a:rPr lang="en-US" dirty="0" smtClean="0"/>
              <a:t>Academic Interest</a:t>
            </a: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Economics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65173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Specification Languages</a:t>
            </a:r>
          </a:p>
          <a:p>
            <a:pPr lvl="1"/>
            <a:r>
              <a:rPr lang="en-US" dirty="0" smtClean="0"/>
              <a:t>Formal Definitions</a:t>
            </a:r>
          </a:p>
          <a:p>
            <a:pPr lvl="1"/>
            <a:r>
              <a:rPr lang="en-US" dirty="0" smtClean="0"/>
              <a:t>Academic Interest</a:t>
            </a: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Mechanical Support – Stopping Problem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6474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Specification Languages</a:t>
            </a:r>
          </a:p>
          <a:p>
            <a:pPr lvl="1"/>
            <a:r>
              <a:rPr lang="en-US" dirty="0" smtClean="0"/>
              <a:t>Formal Definitions</a:t>
            </a:r>
          </a:p>
          <a:p>
            <a:pPr lvl="1"/>
            <a:r>
              <a:rPr lang="en-US" dirty="0" smtClean="0"/>
              <a:t>Academic Interest</a:t>
            </a: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Mechanical Support – Stopping Problem</a:t>
            </a:r>
          </a:p>
          <a:p>
            <a:pPr lvl="1"/>
            <a:r>
              <a:rPr lang="en-US" dirty="0" smtClean="0"/>
              <a:t>Not Materializing at all</a:t>
            </a:r>
          </a:p>
          <a:p>
            <a:pPr lvl="2"/>
            <a:r>
              <a:rPr lang="en-US" dirty="0" smtClean="0"/>
              <a:t>No artifact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re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09600"/>
            <a:ext cx="2273300" cy="3581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28989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Communication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7000" y="1524000"/>
            <a:ext cx="3784600" cy="26035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rgbClr val="FF0000">
                    <a:alpha val="95000"/>
                  </a:srgbClr>
                </a:gs>
                <a:gs pos="95000">
                  <a:schemeClr val="bg2">
                    <a:lumMod val="50000"/>
                    <a:alpha val="59000"/>
                  </a:scheme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res-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825500"/>
            <a:ext cx="2387600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100" y="4394568"/>
            <a:ext cx="225376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annada Sangam MN"/>
                <a:cs typeface="Kannada Sangam MN"/>
              </a:rPr>
              <a:t>Edsger</a:t>
            </a:r>
            <a:r>
              <a:rPr lang="en-US" sz="2000" dirty="0" smtClean="0">
                <a:latin typeface="Kannada Sangam MN"/>
                <a:cs typeface="Kannada Sangam MN"/>
              </a:rPr>
              <a:t> </a:t>
            </a:r>
            <a:r>
              <a:rPr lang="en-US" sz="2000" dirty="0" err="1" smtClean="0">
                <a:latin typeface="Kannada Sangam MN"/>
                <a:cs typeface="Kannada Sangam MN"/>
              </a:rPr>
              <a:t>Dijkstra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674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 – Machine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7000" y="1524000"/>
            <a:ext cx="3784600" cy="26035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rgbClr val="FF0000">
                    <a:alpha val="95000"/>
                  </a:srgbClr>
                </a:gs>
                <a:gs pos="95000">
                  <a:schemeClr val="bg2">
                    <a:lumMod val="50000"/>
                    <a:alpha val="59000"/>
                  </a:scheme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res-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825500"/>
            <a:ext cx="2387600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100" y="4394568"/>
            <a:ext cx="225376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annada Sangam MN"/>
                <a:cs typeface="Kannada Sangam MN"/>
              </a:rPr>
              <a:t>Edsger</a:t>
            </a:r>
            <a:r>
              <a:rPr lang="en-US" sz="2000" dirty="0" smtClean="0">
                <a:latin typeface="Kannada Sangam MN"/>
                <a:cs typeface="Kannada Sangam MN"/>
              </a:rPr>
              <a:t> </a:t>
            </a:r>
            <a:r>
              <a:rPr lang="en-US" sz="2000" dirty="0" err="1" smtClean="0">
                <a:latin typeface="Kannada Sangam MN"/>
                <a:cs typeface="Kannada Sangam MN"/>
              </a:rPr>
              <a:t>Dijkstra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38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 – Machine</a:t>
            </a:r>
          </a:p>
          <a:p>
            <a:r>
              <a:rPr lang="en-US" dirty="0" smtClean="0"/>
              <a:t>Discipline Programmer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7000" y="1524000"/>
            <a:ext cx="3784600" cy="26035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rgbClr val="FF0000">
                    <a:alpha val="95000"/>
                  </a:srgbClr>
                </a:gs>
                <a:gs pos="95000">
                  <a:schemeClr val="bg2">
                    <a:lumMod val="50000"/>
                    <a:alpha val="59000"/>
                  </a:scheme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res-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825500"/>
            <a:ext cx="2387600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100" y="4394568"/>
            <a:ext cx="225376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annada Sangam MN"/>
                <a:cs typeface="Kannada Sangam MN"/>
              </a:rPr>
              <a:t>Edsger</a:t>
            </a:r>
            <a:r>
              <a:rPr lang="en-US" sz="2000" dirty="0" smtClean="0">
                <a:latin typeface="Kannada Sangam MN"/>
                <a:cs typeface="Kannada Sangam MN"/>
              </a:rPr>
              <a:t> </a:t>
            </a:r>
            <a:r>
              <a:rPr lang="en-US" sz="2000" dirty="0" err="1" smtClean="0">
                <a:latin typeface="Kannada Sangam MN"/>
                <a:cs typeface="Kannada Sangam MN"/>
              </a:rPr>
              <a:t>Dijkstra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78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 – Machine</a:t>
            </a:r>
          </a:p>
          <a:p>
            <a:r>
              <a:rPr lang="en-US" dirty="0" smtClean="0"/>
              <a:t>Discipline Programmer</a:t>
            </a:r>
          </a:p>
          <a:p>
            <a:r>
              <a:rPr lang="en-US" dirty="0" smtClean="0"/>
              <a:t>Proof Easier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7000" y="1524000"/>
            <a:ext cx="3784600" cy="26035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rgbClr val="FF0000">
                    <a:alpha val="95000"/>
                  </a:srgbClr>
                </a:gs>
                <a:gs pos="95000">
                  <a:schemeClr val="bg2">
                    <a:lumMod val="50000"/>
                    <a:alpha val="59000"/>
                  </a:scheme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res-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825500"/>
            <a:ext cx="2387600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100" y="4394568"/>
            <a:ext cx="225376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annada Sangam MN"/>
                <a:cs typeface="Kannada Sangam MN"/>
              </a:rPr>
              <a:t>Edsger</a:t>
            </a:r>
            <a:r>
              <a:rPr lang="en-US" sz="2000" dirty="0" smtClean="0">
                <a:latin typeface="Kannada Sangam MN"/>
                <a:cs typeface="Kannada Sangam MN"/>
              </a:rPr>
              <a:t> </a:t>
            </a:r>
            <a:r>
              <a:rPr lang="en-US" sz="2000" dirty="0" err="1" smtClean="0">
                <a:latin typeface="Kannada Sangam MN"/>
                <a:cs typeface="Kannada Sangam MN"/>
              </a:rPr>
              <a:t>Dijkstra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898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 – Machine</a:t>
            </a:r>
          </a:p>
          <a:p>
            <a:r>
              <a:rPr lang="en-US" dirty="0" smtClean="0"/>
              <a:t>Discipline Programmer</a:t>
            </a:r>
          </a:p>
          <a:p>
            <a:r>
              <a:rPr lang="en-US" dirty="0" smtClean="0"/>
              <a:t>Proof Easier</a:t>
            </a:r>
          </a:p>
          <a:p>
            <a:r>
              <a:rPr lang="en-US" dirty="0" smtClean="0"/>
              <a:t>Reduce Complexity </a:t>
            </a:r>
          </a:p>
          <a:p>
            <a:pPr lvl="1"/>
            <a:r>
              <a:rPr lang="en-US" dirty="0" smtClean="0"/>
              <a:t>T. H. E. Operating System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7000" y="1524000"/>
            <a:ext cx="3784600" cy="26035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rgbClr val="FF0000">
                    <a:alpha val="95000"/>
                  </a:srgbClr>
                </a:gs>
                <a:gs pos="95000">
                  <a:schemeClr val="bg2">
                    <a:lumMod val="50000"/>
                    <a:alpha val="59000"/>
                  </a:scheme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res-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825500"/>
            <a:ext cx="2387600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100" y="4394568"/>
            <a:ext cx="225376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annada Sangam MN"/>
                <a:cs typeface="Kannada Sangam MN"/>
              </a:rPr>
              <a:t>Edsger</a:t>
            </a:r>
            <a:r>
              <a:rPr lang="en-US" sz="2000" dirty="0" smtClean="0">
                <a:latin typeface="Kannada Sangam MN"/>
                <a:cs typeface="Kannada Sangam MN"/>
              </a:rPr>
              <a:t> </a:t>
            </a:r>
            <a:r>
              <a:rPr lang="en-US" sz="2000" dirty="0" err="1" smtClean="0">
                <a:latin typeface="Kannada Sangam MN"/>
                <a:cs typeface="Kannada Sangam MN"/>
              </a:rPr>
              <a:t>Dijkstra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187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 – Machine</a:t>
            </a:r>
          </a:p>
          <a:p>
            <a:r>
              <a:rPr lang="en-US" dirty="0" smtClean="0"/>
              <a:t>Discipline Programmer</a:t>
            </a:r>
          </a:p>
          <a:p>
            <a:r>
              <a:rPr lang="en-US" dirty="0" smtClean="0"/>
              <a:t>Proof Easier</a:t>
            </a:r>
          </a:p>
          <a:p>
            <a:r>
              <a:rPr lang="en-US" dirty="0" smtClean="0"/>
              <a:t>Reduce Complexity </a:t>
            </a:r>
          </a:p>
          <a:p>
            <a:pPr lvl="1"/>
            <a:r>
              <a:rPr lang="en-US" dirty="0" smtClean="0"/>
              <a:t>T. H. E. Operating System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Goto</a:t>
            </a:r>
            <a:r>
              <a:rPr lang="en-US" dirty="0" smtClean="0"/>
              <a:t> Considered Harmful”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07000" y="1524000"/>
            <a:ext cx="3784600" cy="2603500"/>
          </a:xfrm>
          <a:prstGeom prst="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rgbClr val="FF0000">
                    <a:alpha val="95000"/>
                  </a:srgbClr>
                </a:gs>
                <a:gs pos="95000">
                  <a:schemeClr val="bg2">
                    <a:lumMod val="50000"/>
                    <a:alpha val="59000"/>
                  </a:scheme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res-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825500"/>
            <a:ext cx="2387600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7100" y="4394568"/>
            <a:ext cx="225376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annada Sangam MN"/>
                <a:cs typeface="Kannada Sangam MN"/>
              </a:rPr>
              <a:t>Edsger</a:t>
            </a:r>
            <a:r>
              <a:rPr lang="en-US" sz="2000" dirty="0" smtClean="0">
                <a:latin typeface="Kannada Sangam MN"/>
                <a:cs typeface="Kannada Sangam MN"/>
              </a:rPr>
              <a:t> </a:t>
            </a:r>
            <a:r>
              <a:rPr lang="en-US" sz="2000" dirty="0" err="1" smtClean="0">
                <a:latin typeface="Kannada Sangam MN"/>
                <a:cs typeface="Kannada Sangam MN"/>
              </a:rPr>
              <a:t>Dijkstra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730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847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Software </a:t>
            </a:r>
            <a:endParaRPr lang="en-US" dirty="0"/>
          </a:p>
        </p:txBody>
      </p:sp>
      <p:pic>
        <p:nvPicPr>
          <p:cNvPr id="4" name="Picture 3" descr="Macintosh HD:Users:grier:Dropbox:research:Notes.general:software:Nato Meetings:1968, Garmisch Germany:garmisch confer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745490"/>
            <a:ext cx="3784600" cy="268351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6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9769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330702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Software Architecture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71974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Software Architecture</a:t>
            </a:r>
          </a:p>
          <a:p>
            <a:pPr lvl="1"/>
            <a:r>
              <a:rPr lang="en-US" dirty="0" smtClean="0"/>
              <a:t>Programming Tools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572990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Software Architecture</a:t>
            </a:r>
          </a:p>
          <a:p>
            <a:pPr lvl="1"/>
            <a:r>
              <a:rPr lang="en-US" dirty="0" smtClean="0"/>
              <a:t>Programming Tools</a:t>
            </a:r>
          </a:p>
          <a:p>
            <a:r>
              <a:rPr lang="en-US" dirty="0" smtClean="0"/>
              <a:t>Shortcomings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850733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Software Architecture</a:t>
            </a:r>
          </a:p>
          <a:p>
            <a:pPr lvl="1"/>
            <a:r>
              <a:rPr lang="en-US" dirty="0" smtClean="0"/>
              <a:t>Programming Tools</a:t>
            </a: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48937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Software Architecture</a:t>
            </a:r>
          </a:p>
          <a:p>
            <a:pPr lvl="1"/>
            <a:r>
              <a:rPr lang="en-US" dirty="0" smtClean="0"/>
              <a:t>Programming Tools</a:t>
            </a: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Necessary</a:t>
            </a:r>
          </a:p>
          <a:p>
            <a:pPr lvl="1"/>
            <a:r>
              <a:rPr lang="en-US" dirty="0" smtClean="0"/>
              <a:t>Clarified Structure Not </a:t>
            </a:r>
            <a:r>
              <a:rPr lang="en-US" dirty="0" smtClean="0"/>
              <a:t>Meaning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526900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Elements:</a:t>
            </a:r>
          </a:p>
          <a:p>
            <a:pPr lvl="1"/>
            <a:r>
              <a:rPr lang="en-US" dirty="0" smtClean="0"/>
              <a:t>Software Architecture</a:t>
            </a:r>
          </a:p>
          <a:p>
            <a:pPr lvl="1"/>
            <a:r>
              <a:rPr lang="en-US" dirty="0" smtClean="0"/>
              <a:t>Programming Tools</a:t>
            </a: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Necessary</a:t>
            </a:r>
          </a:p>
          <a:p>
            <a:pPr lvl="1"/>
            <a:r>
              <a:rPr lang="en-US" dirty="0" smtClean="0"/>
              <a:t>Clarified Structure Not Meaning</a:t>
            </a:r>
          </a:p>
          <a:p>
            <a:pPr lvl="1"/>
            <a:r>
              <a:rPr lang="en-US" dirty="0" smtClean="0"/>
              <a:t>Materializing irrelevant thing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466851"/>
            <a:ext cx="32893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/>
                <a:cs typeface="Times"/>
              </a:rPr>
              <a:t>Go To Statement Considered Harmful</a:t>
            </a:r>
          </a:p>
          <a:p>
            <a:r>
              <a:rPr lang="en-US" sz="1000" dirty="0">
                <a:latin typeface="Times"/>
                <a:cs typeface="Times"/>
              </a:rPr>
              <a:t>Key Words and Phrases: go to statement, jump instruction,</a:t>
            </a:r>
          </a:p>
          <a:p>
            <a:r>
              <a:rPr lang="en-US" sz="1000" dirty="0">
                <a:latin typeface="Times"/>
                <a:cs typeface="Times"/>
              </a:rPr>
              <a:t>branch instruction, conditional clause, alternative clause, </a:t>
            </a:r>
            <a:r>
              <a:rPr lang="en-US" sz="1000" dirty="0" smtClean="0">
                <a:latin typeface="Times"/>
                <a:cs typeface="Times"/>
              </a:rPr>
              <a:t>repetitive clause</a:t>
            </a:r>
            <a:r>
              <a:rPr lang="en-US" sz="1000" dirty="0">
                <a:latin typeface="Times"/>
                <a:cs typeface="Times"/>
              </a:rPr>
              <a:t>, program intelligibility, program sequencing</a:t>
            </a:r>
          </a:p>
          <a:p>
            <a:r>
              <a:rPr lang="en-US" sz="1000" dirty="0">
                <a:latin typeface="Times"/>
                <a:cs typeface="Times"/>
              </a:rPr>
              <a:t>CR Categories: 4.22, 5.23, </a:t>
            </a:r>
            <a:r>
              <a:rPr lang="en-US" sz="1000" dirty="0" smtClean="0">
                <a:latin typeface="Times"/>
                <a:cs typeface="Times"/>
              </a:rPr>
              <a:t>5.24</a:t>
            </a:r>
          </a:p>
          <a:p>
            <a:endParaRPr lang="en-US" sz="1000" dirty="0">
              <a:latin typeface="Times"/>
              <a:cs typeface="Times"/>
            </a:endParaRPr>
          </a:p>
          <a:p>
            <a:r>
              <a:rPr lang="en-US" b="1" dirty="0">
                <a:latin typeface="Times"/>
                <a:cs typeface="Times"/>
              </a:rPr>
              <a:t>EDITOR :</a:t>
            </a:r>
          </a:p>
          <a:p>
            <a:r>
              <a:rPr lang="en-US" sz="1000" dirty="0">
                <a:latin typeface="Times"/>
                <a:cs typeface="Times"/>
              </a:rPr>
              <a:t>For a number of years I have been familiar with the </a:t>
            </a:r>
            <a:r>
              <a:rPr lang="en-US" sz="1000" dirty="0" smtClean="0">
                <a:latin typeface="Times"/>
                <a:cs typeface="Times"/>
              </a:rPr>
              <a:t>observation that </a:t>
            </a:r>
            <a:r>
              <a:rPr lang="en-US" sz="1000" dirty="0">
                <a:latin typeface="Times"/>
                <a:cs typeface="Times"/>
              </a:rPr>
              <a:t>the quality of programmers is a decreasing function of </a:t>
            </a:r>
            <a:r>
              <a:rPr lang="en-US" sz="1000" dirty="0" smtClean="0">
                <a:latin typeface="Times"/>
                <a:cs typeface="Times"/>
              </a:rPr>
              <a:t>the density </a:t>
            </a:r>
            <a:r>
              <a:rPr lang="en-US" sz="1000" dirty="0">
                <a:latin typeface="Times"/>
                <a:cs typeface="Times"/>
              </a:rPr>
              <a:t>of go to statements in the programs they produce. </a:t>
            </a:r>
            <a:r>
              <a:rPr lang="en-US" sz="1000" dirty="0" smtClean="0">
                <a:latin typeface="Times"/>
                <a:cs typeface="Times"/>
              </a:rPr>
              <a:t>More recently </a:t>
            </a:r>
            <a:r>
              <a:rPr lang="en-US" sz="1000" dirty="0">
                <a:latin typeface="Times"/>
                <a:cs typeface="Times"/>
              </a:rPr>
              <a:t>I discovered why the use of the go to statement has </a:t>
            </a:r>
            <a:r>
              <a:rPr lang="en-US" sz="1000" dirty="0" smtClean="0">
                <a:latin typeface="Times"/>
                <a:cs typeface="Times"/>
              </a:rPr>
              <a:t>such disastrous </a:t>
            </a:r>
            <a:r>
              <a:rPr lang="en-US" sz="1000" dirty="0">
                <a:latin typeface="Times"/>
                <a:cs typeface="Times"/>
              </a:rPr>
              <a:t>effects, and I became convinced that the go to </a:t>
            </a:r>
            <a:r>
              <a:rPr lang="en-US" sz="1000" dirty="0" smtClean="0">
                <a:latin typeface="Times"/>
                <a:cs typeface="Times"/>
              </a:rPr>
              <a:t>statement should </a:t>
            </a:r>
            <a:r>
              <a:rPr lang="en-US" sz="1000" dirty="0">
                <a:latin typeface="Times"/>
                <a:cs typeface="Times"/>
              </a:rPr>
              <a:t>be abolished from all "higher level" </a:t>
            </a:r>
            <a:r>
              <a:rPr lang="en-US" sz="1000" dirty="0" smtClean="0">
                <a:latin typeface="Times"/>
                <a:cs typeface="Times"/>
              </a:rPr>
              <a:t>programming languages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009651"/>
            <a:ext cx="32893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900000" lon="20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"/>
                <a:cs typeface="Times"/>
              </a:rPr>
              <a:t>Letters to the Editor</a:t>
            </a:r>
            <a:endParaRPr lang="en-US" sz="20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811587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7104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Science</a:t>
            </a:r>
            <a:endParaRPr lang="en-US" dirty="0" smtClean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7896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Science</a:t>
            </a:r>
          </a:p>
          <a:p>
            <a:r>
              <a:rPr lang="en-US" dirty="0" smtClean="0"/>
              <a:t>Maurice </a:t>
            </a:r>
            <a:r>
              <a:rPr lang="en-US" dirty="0" smtClean="0"/>
              <a:t>Halstead</a:t>
            </a:r>
            <a:endParaRPr lang="en-US" dirty="0" smtClean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06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Producing</a:t>
            </a:r>
            <a:r>
              <a:rPr lang="en-US" dirty="0" smtClean="0"/>
              <a:t> Quality Software</a:t>
            </a:r>
          </a:p>
          <a:p>
            <a:pPr marL="313502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cintosh HD:Users:grier:Dropbox:research:Notes.general:software:Nato Meetings:1968, Garmisch Germany:garmisch confere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745490"/>
            <a:ext cx="3784600" cy="268351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50000"/>
                    <a:alpha val="51000"/>
                  </a:schemeClr>
                </a:gs>
              </a:gsLst>
              <a:lin ang="17640000" scaled="0"/>
              <a:tileRect/>
            </a:gra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4561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Science</a:t>
            </a:r>
          </a:p>
          <a:p>
            <a:r>
              <a:rPr lang="en-US" dirty="0" smtClean="0"/>
              <a:t>Maurice Halstead</a:t>
            </a:r>
          </a:p>
          <a:p>
            <a:r>
              <a:rPr lang="en-US" dirty="0" smtClean="0"/>
              <a:t>Software Natural </a:t>
            </a:r>
            <a:r>
              <a:rPr lang="en-US" dirty="0" smtClean="0"/>
              <a:t>Entity</a:t>
            </a:r>
            <a:endParaRPr lang="en-US" dirty="0" smtClean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816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Science</a:t>
            </a:r>
          </a:p>
          <a:p>
            <a:r>
              <a:rPr lang="en-US" dirty="0" smtClean="0"/>
              <a:t>Maurice Halstead</a:t>
            </a:r>
          </a:p>
          <a:p>
            <a:r>
              <a:rPr lang="en-US" dirty="0" smtClean="0"/>
              <a:t>Software Natural Entity</a:t>
            </a:r>
          </a:p>
          <a:p>
            <a:r>
              <a:rPr lang="en-US" dirty="0" smtClean="0"/>
              <a:t>Natural </a:t>
            </a:r>
            <a:r>
              <a:rPr lang="en-US" dirty="0" smtClean="0"/>
              <a:t>Measurements</a:t>
            </a:r>
            <a:endParaRPr lang="en-US" dirty="0" smtClean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8108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Science</a:t>
            </a:r>
          </a:p>
          <a:p>
            <a:r>
              <a:rPr lang="en-US" dirty="0" smtClean="0"/>
              <a:t>Maurice Halstead</a:t>
            </a:r>
          </a:p>
          <a:p>
            <a:r>
              <a:rPr lang="en-US" dirty="0" smtClean="0"/>
              <a:t>Software Natural Entity</a:t>
            </a:r>
          </a:p>
          <a:p>
            <a:r>
              <a:rPr lang="en-US" dirty="0" smtClean="0"/>
              <a:t>Natural Measurements</a:t>
            </a:r>
          </a:p>
          <a:p>
            <a:pPr lvl="1"/>
            <a:r>
              <a:rPr lang="en-US" dirty="0" smtClean="0"/>
              <a:t>Number of </a:t>
            </a:r>
            <a:r>
              <a:rPr lang="en-US" dirty="0" smtClean="0"/>
              <a:t>Operands</a:t>
            </a:r>
            <a:endParaRPr lang="en-US" dirty="0" smtClean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511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Science</a:t>
            </a:r>
          </a:p>
          <a:p>
            <a:r>
              <a:rPr lang="en-US" dirty="0" smtClean="0"/>
              <a:t>Maurice Halstead</a:t>
            </a:r>
          </a:p>
          <a:p>
            <a:r>
              <a:rPr lang="en-US" dirty="0" smtClean="0"/>
              <a:t>Software Natural Entity</a:t>
            </a:r>
          </a:p>
          <a:p>
            <a:r>
              <a:rPr lang="en-US" dirty="0" smtClean="0"/>
              <a:t>Natural Measurements</a:t>
            </a:r>
          </a:p>
          <a:p>
            <a:pPr lvl="1"/>
            <a:r>
              <a:rPr lang="en-US" dirty="0" smtClean="0"/>
              <a:t>Number of Operands</a:t>
            </a:r>
          </a:p>
          <a:p>
            <a:pPr lvl="1"/>
            <a:r>
              <a:rPr lang="en-US" dirty="0" smtClean="0"/>
              <a:t>Program </a:t>
            </a:r>
            <a:r>
              <a:rPr lang="en-US" dirty="0" smtClean="0"/>
              <a:t>Length</a:t>
            </a:r>
            <a:endParaRPr lang="en-US" dirty="0" smtClean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5570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Science</a:t>
            </a:r>
          </a:p>
          <a:p>
            <a:r>
              <a:rPr lang="en-US" dirty="0" smtClean="0"/>
              <a:t>Maurice Halstead</a:t>
            </a:r>
          </a:p>
          <a:p>
            <a:r>
              <a:rPr lang="en-US" dirty="0" smtClean="0"/>
              <a:t>Software Natural Entity</a:t>
            </a:r>
          </a:p>
          <a:p>
            <a:r>
              <a:rPr lang="en-US" dirty="0" smtClean="0"/>
              <a:t>Natural Measurements</a:t>
            </a:r>
          </a:p>
          <a:p>
            <a:pPr lvl="1"/>
            <a:r>
              <a:rPr lang="en-US" dirty="0" smtClean="0"/>
              <a:t>Number of Operands</a:t>
            </a:r>
          </a:p>
          <a:p>
            <a:pPr lvl="1"/>
            <a:r>
              <a:rPr lang="en-US" dirty="0" smtClean="0"/>
              <a:t>Program Length</a:t>
            </a:r>
          </a:p>
          <a:p>
            <a:pPr lvl="1"/>
            <a:r>
              <a:rPr lang="en-US" dirty="0" smtClean="0"/>
              <a:t>Program Volume</a:t>
            </a:r>
            <a:endParaRPr lang="en-US" dirty="0"/>
          </a:p>
        </p:txBody>
      </p:sp>
      <p:pic>
        <p:nvPicPr>
          <p:cNvPr id="5" name="Picture 4" descr="Screen Shot 2015-09-29 at 8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62" y="596900"/>
            <a:ext cx="3911538" cy="3370651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443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12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30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Modeling</a:t>
            </a:r>
            <a:endParaRPr lang="en-US" dirty="0" smtClean="0"/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96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Modeling</a:t>
            </a:r>
            <a:endParaRPr lang="en-US" dirty="0" smtClean="0"/>
          </a:p>
          <a:p>
            <a:r>
              <a:rPr lang="en-US" dirty="0" smtClean="0"/>
              <a:t>Shortcomings</a:t>
            </a:r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03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" y="1752600"/>
            <a:ext cx="2565400" cy="226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</a:gsLst>
            <a:lin ang="5640000" scaled="0"/>
            <a:tileRect/>
          </a:gradFill>
          <a:ln w="76200">
            <a:gradFill flip="none" rotWithShape="1">
              <a:gsLst>
                <a:gs pos="0">
                  <a:srgbClr val="0000FF"/>
                </a:gs>
                <a:gs pos="100000">
                  <a:srgbClr val="FF0000">
                    <a:alpha val="72000"/>
                  </a:srgbClr>
                </a:gs>
                <a:gs pos="95000">
                  <a:srgbClr val="860000">
                    <a:alpha val="59000"/>
                  </a:srgbClr>
                </a:gs>
              </a:gsLst>
              <a:lin ang="17100000" scaled="0"/>
              <a:tileRect/>
            </a:gra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Surviving Elements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Modeling</a:t>
            </a:r>
            <a:endParaRPr lang="en-US" dirty="0" smtClean="0"/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/>
              <a:t>Not Sufficient or Necessary</a:t>
            </a:r>
          </a:p>
          <a:p>
            <a:pPr marL="313502" lvl="1" indent="0">
              <a:buNone/>
            </a:pPr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714573" y="1181761"/>
            <a:ext cx="2447727" cy="28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8323</TotalTime>
  <Words>3547</Words>
  <Application>Microsoft Macintosh PowerPoint</Application>
  <PresentationFormat>On-screen Show (16:9)</PresentationFormat>
  <Paragraphs>853</Paragraphs>
  <Slides>167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Office Theme</vt:lpstr>
      <vt:lpstr>Walter Shewhart &amp; the Philosophy of Software</vt:lpstr>
      <vt:lpstr>Historical Talk</vt:lpstr>
      <vt:lpstr>PowerPoint Presentation</vt:lpstr>
      <vt:lpstr>Walter Shewhart</vt:lpstr>
      <vt:lpstr>Walter Shewhart</vt:lpstr>
      <vt:lpstr>Walter Shewhart</vt:lpstr>
      <vt:lpstr>Walter Shewhart</vt:lpstr>
      <vt:lpstr>Connection to Software </vt:lpstr>
      <vt:lpstr>Connection to Software </vt:lpstr>
      <vt:lpstr>Connection to Software </vt:lpstr>
      <vt:lpstr>Connection to Software </vt:lpstr>
      <vt:lpstr>Connection to Software </vt:lpstr>
      <vt:lpstr>Connection to Software </vt:lpstr>
      <vt:lpstr>Switch Engineering Role</vt:lpstr>
      <vt:lpstr>Switch Engineering Role</vt:lpstr>
      <vt:lpstr>Switch Engineering Role</vt:lpstr>
      <vt:lpstr>Switch Engineering Role</vt:lpstr>
      <vt:lpstr>Switch Engineering Role</vt:lpstr>
      <vt:lpstr>Switch Engineering Role</vt:lpstr>
      <vt:lpstr>Switch Engineering Role</vt:lpstr>
      <vt:lpstr>Switch Engineering Role</vt:lpstr>
      <vt:lpstr>Why process started in 1968?</vt:lpstr>
      <vt:lpstr>Why process started in 1968?</vt:lpstr>
      <vt:lpstr>Why process started in 1968?</vt:lpstr>
      <vt:lpstr>Why process started in 1968?</vt:lpstr>
      <vt:lpstr>Why process started in 1968?</vt:lpstr>
      <vt:lpstr>Why process started in 1968?</vt:lpstr>
      <vt:lpstr>Why process started in 1968?</vt:lpstr>
      <vt:lpstr>Why process started in 1968?</vt:lpstr>
      <vt:lpstr>Why process started in 1968?</vt:lpstr>
      <vt:lpstr>Why process started in 1968?</vt:lpstr>
      <vt:lpstr>Connection between software &amp; production </vt:lpstr>
      <vt:lpstr>Connection between software &amp; production </vt:lpstr>
      <vt:lpstr>Connection between software &amp; production </vt:lpstr>
      <vt:lpstr>Connection between software &amp; production </vt:lpstr>
      <vt:lpstr>Connection between software &amp; production </vt:lpstr>
      <vt:lpstr>Connection between software &amp; production </vt:lpstr>
      <vt:lpstr>Connection between software &amp; production </vt:lpstr>
      <vt:lpstr>Connection between software &amp; production </vt:lpstr>
      <vt:lpstr>Software Breaks with Origins</vt:lpstr>
      <vt:lpstr>Software Breaks with Origins</vt:lpstr>
      <vt:lpstr>Software Breaks with Origins</vt:lpstr>
      <vt:lpstr>By 1968: Five Treatment Strategies </vt:lpstr>
      <vt:lpstr>By 1968: Five Treatment Strategies </vt:lpstr>
      <vt:lpstr>By 1968: Five Treatment Strategies </vt:lpstr>
      <vt:lpstr>By 1968: Five Treatment Strategies </vt:lpstr>
      <vt:lpstr>By 1968: Five Treatment Strategies </vt:lpstr>
      <vt:lpstr>By 1968: Five Treatment Strategies </vt:lpstr>
      <vt:lpstr>All 5 remain in software todate</vt:lpstr>
      <vt:lpstr>Mechanical </vt:lpstr>
      <vt:lpstr>Mechanical </vt:lpstr>
      <vt:lpstr>Mechanical </vt:lpstr>
      <vt:lpstr>Mechanical </vt:lpstr>
      <vt:lpstr>Mechanical</vt:lpstr>
      <vt:lpstr>Mechanical</vt:lpstr>
      <vt:lpstr>Mechanical</vt:lpstr>
      <vt:lpstr>Mechanical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Axiomatic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Structured Communication</vt:lpstr>
      <vt:lpstr>Natural Entity</vt:lpstr>
      <vt:lpstr>Natural Entity</vt:lpstr>
      <vt:lpstr>Natural Entity</vt:lpstr>
      <vt:lpstr>Natural Entity</vt:lpstr>
      <vt:lpstr>Natural Entity</vt:lpstr>
      <vt:lpstr>Natural Entity</vt:lpstr>
      <vt:lpstr>Natural Entity</vt:lpstr>
      <vt:lpstr>Natural Entity</vt:lpstr>
      <vt:lpstr>Halstead Methods</vt:lpstr>
      <vt:lpstr>Halstead Methods</vt:lpstr>
      <vt:lpstr>Halstead Methods</vt:lpstr>
      <vt:lpstr>Halstead Methods</vt:lpstr>
      <vt:lpstr>Halstead Methods</vt:lpstr>
      <vt:lpstr>Halstead Methods</vt:lpstr>
      <vt:lpstr>Halstead Methods</vt:lpstr>
      <vt:lpstr>Halstead Methods</vt:lpstr>
      <vt:lpstr>Halstead Methods</vt:lpstr>
      <vt:lpstr>Production Plan</vt:lpstr>
      <vt:lpstr>Production Plan</vt:lpstr>
      <vt:lpstr>Production Plan</vt:lpstr>
      <vt:lpstr>Production Plan</vt:lpstr>
      <vt:lpstr>Production Plan</vt:lpstr>
      <vt:lpstr>Production Plan</vt:lpstr>
      <vt:lpstr>Production Plan</vt:lpstr>
      <vt:lpstr>Production Plan</vt:lpstr>
      <vt:lpstr>Quality Control/Assurance</vt:lpstr>
      <vt:lpstr>Quality Control/Assurance</vt:lpstr>
      <vt:lpstr>Quality Control/Assurance</vt:lpstr>
      <vt:lpstr>Quality Control/Assurance</vt:lpstr>
      <vt:lpstr>Quality Control/Assurance</vt:lpstr>
      <vt:lpstr>Quality Control/Assurance</vt:lpstr>
      <vt:lpstr>Quality Control/Assurance</vt:lpstr>
      <vt:lpstr>Clarence I. Lewis </vt:lpstr>
      <vt:lpstr>Clarence I. Lewis </vt:lpstr>
      <vt:lpstr>Clarence I. Lewis </vt:lpstr>
      <vt:lpstr>Clarence I. Lewis </vt:lpstr>
      <vt:lpstr>Clarence I. Lewis </vt:lpstr>
      <vt:lpstr>Clarence I. Lewis </vt:lpstr>
      <vt:lpstr>Clarence I. Lewis </vt:lpstr>
      <vt:lpstr>Clarence I. Lewis </vt:lpstr>
      <vt:lpstr>Materializing Quality</vt:lpstr>
      <vt:lpstr>Materializing Quality</vt:lpstr>
      <vt:lpstr>Materializing Quality</vt:lpstr>
      <vt:lpstr>Materializing Quality</vt:lpstr>
      <vt:lpstr>Materializing Quality</vt:lpstr>
      <vt:lpstr>Materializing Quality</vt:lpstr>
      <vt:lpstr>Materializing Quality</vt:lpstr>
      <vt:lpstr>Materializing Quality</vt:lpstr>
      <vt:lpstr>Materializing Quality</vt:lpstr>
      <vt:lpstr>Shewhart’s Philosophical Problem </vt:lpstr>
      <vt:lpstr>Shewhart’s Philosophical Problem </vt:lpstr>
      <vt:lpstr>Shewhart’s Philosophical Problem </vt:lpstr>
      <vt:lpstr>Shewhart’s Philosophical Problem </vt:lpstr>
      <vt:lpstr>Shewhart’s Philosophical Problem </vt:lpstr>
      <vt:lpstr>Pragmatic Solution</vt:lpstr>
      <vt:lpstr>Pragmatic Solution</vt:lpstr>
      <vt:lpstr>Pragmatic Solution</vt:lpstr>
      <vt:lpstr>Pragmatic Solution</vt:lpstr>
      <vt:lpstr>Pragmatic Solution</vt:lpstr>
      <vt:lpstr>Pragmatic Solution</vt:lpstr>
      <vt:lpstr>Pragmatic Solution</vt:lpstr>
      <vt:lpstr>Transfer to Software</vt:lpstr>
      <vt:lpstr>Transfer to Software</vt:lpstr>
      <vt:lpstr>Transfer to Software</vt:lpstr>
      <vt:lpstr>Transfer to Software</vt:lpstr>
      <vt:lpstr>Transfer to Software</vt:lpstr>
      <vt:lpstr>Transfer to Software</vt:lpstr>
      <vt:lpstr>IEEE Standardization</vt:lpstr>
      <vt:lpstr>IEEE Standardization</vt:lpstr>
      <vt:lpstr>IEEE Standardization</vt:lpstr>
      <vt:lpstr>IEEE Standardization</vt:lpstr>
      <vt:lpstr>IEEE Computer Society Progress</vt:lpstr>
      <vt:lpstr>IEEE Computer Society Progress</vt:lpstr>
      <vt:lpstr>IEEE Computer Society Progress</vt:lpstr>
      <vt:lpstr>IEEE Computer Society Progress</vt:lpstr>
      <vt:lpstr>IEEE Computer Society Progress</vt:lpstr>
      <vt:lpstr>IEEE Computer Society Progress</vt:lpstr>
      <vt:lpstr>IEEE Computer Society Progress</vt:lpstr>
      <vt:lpstr>IEEE Computer Society Progress</vt:lpstr>
      <vt:lpstr>What do we learn about Philosophy?</vt:lpstr>
      <vt:lpstr>Walter Shewhart &amp; the  Philosophy of software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Alan Grier</cp:lastModifiedBy>
  <cp:revision>155</cp:revision>
  <dcterms:created xsi:type="dcterms:W3CDTF">2014-05-26T16:54:47Z</dcterms:created>
  <dcterms:modified xsi:type="dcterms:W3CDTF">2015-10-08T01:42:23Z</dcterms:modified>
</cp:coreProperties>
</file>